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9" r:id="rId2"/>
    <p:sldId id="276" r:id="rId3"/>
    <p:sldId id="283" r:id="rId4"/>
    <p:sldId id="262" r:id="rId5"/>
    <p:sldId id="265" r:id="rId6"/>
    <p:sldId id="293" r:id="rId7"/>
    <p:sldId id="268" r:id="rId8"/>
    <p:sldId id="267" r:id="rId9"/>
    <p:sldId id="269" r:id="rId10"/>
    <p:sldId id="291" r:id="rId11"/>
    <p:sldId id="263" r:id="rId12"/>
    <p:sldId id="292" r:id="rId13"/>
    <p:sldId id="274" r:id="rId14"/>
    <p:sldId id="295" r:id="rId15"/>
    <p:sldId id="278" r:id="rId16"/>
    <p:sldId id="290" r:id="rId17"/>
  </p:sldIdLst>
  <p:sldSz cx="12192000" cy="6858000"/>
  <p:notesSz cx="6858000" cy="9144000"/>
  <p:embeddedFontLst>
    <p:embeddedFont>
      <p:font typeface="方正兰亭大黑_GBK" panose="02000000000000000000" pitchFamily="2" charset="-122"/>
      <p:regular r:id="rId19"/>
    </p:embeddedFont>
    <p:embeddedFont>
      <p:font typeface="等线" panose="02010600030101010101" pitchFamily="2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F5EE"/>
    <a:srgbClr val="51A5F3"/>
    <a:srgbClr val="3082EC"/>
    <a:srgbClr val="4FA4F3"/>
    <a:srgbClr val="C3E1FA"/>
    <a:srgbClr val="A67AFE"/>
    <a:srgbClr val="5E45D6"/>
    <a:srgbClr val="91C7F6"/>
    <a:srgbClr val="1B549E"/>
    <a:srgbClr val="3A8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47F5EE"/>
                  </a:gs>
                  <a:gs pos="73000">
                    <a:srgbClr val="3082EC"/>
                  </a:gs>
                </a:gsLst>
                <a:lin ang="189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77-A040-AD0E-FDCCEAD5C293}"/>
              </c:ext>
            </c:extLst>
          </c:dPt>
          <c:dPt>
            <c:idx val="1"/>
            <c:bubble3D val="0"/>
            <c:spPr>
              <a:solidFill>
                <a:srgbClr val="C3E1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77-A040-AD0E-FDCCEAD5C29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77-A040-AD0E-FDCCEAD5C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47F5EE"/>
                  </a:gs>
                  <a:gs pos="73000">
                    <a:srgbClr val="3082EC"/>
                  </a:gs>
                </a:gsLst>
                <a:lin ang="189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46-4742-AB08-20B377BB322A}"/>
              </c:ext>
            </c:extLst>
          </c:dPt>
          <c:dPt>
            <c:idx val="1"/>
            <c:bubble3D val="0"/>
            <c:spPr>
              <a:solidFill>
                <a:srgbClr val="C3E1F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46-4742-AB08-20B377BB322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46-4742-AB08-20B377BB3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A6688-B80B-4734-84D2-2C0F1835F443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50CFD-0666-4CCE-9B34-9029A9BC6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2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9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9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35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7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13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5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28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38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3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0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56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7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35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0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55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50CFD-0666-4CCE-9B34-9029A9BC61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5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0" y="1329395"/>
            <a:ext cx="7747350" cy="5528605"/>
          </a:xfrm>
          <a:custGeom>
            <a:avLst/>
            <a:gdLst>
              <a:gd name="connsiteX0" fmla="*/ 2304401 w 7747350"/>
              <a:gd name="connsiteY0" fmla="*/ 1451 h 5528605"/>
              <a:gd name="connsiteX1" fmla="*/ 7724126 w 7747350"/>
              <a:gd name="connsiteY1" fmla="*/ 3639256 h 5528605"/>
              <a:gd name="connsiteX2" fmla="*/ 6950771 w 7747350"/>
              <a:gd name="connsiteY2" fmla="*/ 5465476 h 5528605"/>
              <a:gd name="connsiteX3" fmla="*/ 6852610 w 7747350"/>
              <a:gd name="connsiteY3" fmla="*/ 5528605 h 5528605"/>
              <a:gd name="connsiteX4" fmla="*/ 1883338 w 7747350"/>
              <a:gd name="connsiteY4" fmla="*/ 5528605 h 5528605"/>
              <a:gd name="connsiteX5" fmla="*/ 1873049 w 7747350"/>
              <a:gd name="connsiteY5" fmla="*/ 5521238 h 5528605"/>
              <a:gd name="connsiteX6" fmla="*/ 46976 w 7747350"/>
              <a:gd name="connsiteY6" fmla="*/ 3239206 h 5528605"/>
              <a:gd name="connsiteX7" fmla="*/ 2304401 w 7747350"/>
              <a:gd name="connsiteY7" fmla="*/ 1451 h 552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350" h="5528605">
                <a:moveTo>
                  <a:pt x="2304401" y="1451"/>
                </a:moveTo>
                <a:cubicBezTo>
                  <a:pt x="3583926" y="68126"/>
                  <a:pt x="7305026" y="543180"/>
                  <a:pt x="7724126" y="3639256"/>
                </a:cubicBezTo>
                <a:cubicBezTo>
                  <a:pt x="7840807" y="4485393"/>
                  <a:pt x="7507780" y="5063212"/>
                  <a:pt x="6950771" y="5465476"/>
                </a:cubicBezTo>
                <a:lnTo>
                  <a:pt x="6852610" y="5528605"/>
                </a:lnTo>
                <a:lnTo>
                  <a:pt x="1883338" y="5528605"/>
                </a:lnTo>
                <a:lnTo>
                  <a:pt x="1873049" y="5521238"/>
                </a:lnTo>
                <a:cubicBezTo>
                  <a:pt x="955572" y="4817059"/>
                  <a:pt x="221998" y="3833784"/>
                  <a:pt x="46976" y="3239206"/>
                </a:cubicBezTo>
                <a:cubicBezTo>
                  <a:pt x="-264174" y="2182179"/>
                  <a:pt x="1024876" y="-65224"/>
                  <a:pt x="2304401" y="145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8"/>
          <a:stretch>
            <a:fillRect/>
          </a:stretch>
        </p:blipFill>
        <p:spPr>
          <a:xfrm>
            <a:off x="0" y="958958"/>
            <a:ext cx="6765101" cy="5892185"/>
          </a:xfrm>
          <a:custGeom>
            <a:avLst/>
            <a:gdLst>
              <a:gd name="connsiteX0" fmla="*/ 0 w 7874000"/>
              <a:gd name="connsiteY0" fmla="*/ 0 h 6858000"/>
              <a:gd name="connsiteX1" fmla="*/ 7874000 w 7874000"/>
              <a:gd name="connsiteY1" fmla="*/ 0 h 6858000"/>
              <a:gd name="connsiteX2" fmla="*/ 7874000 w 7874000"/>
              <a:gd name="connsiteY2" fmla="*/ 6858000 h 6858000"/>
              <a:gd name="connsiteX3" fmla="*/ 0 w 787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6858000">
                <a:moveTo>
                  <a:pt x="0" y="0"/>
                </a:moveTo>
                <a:lnTo>
                  <a:pt x="7874000" y="0"/>
                </a:lnTo>
                <a:lnTo>
                  <a:pt x="787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5016500" y="898508"/>
            <a:ext cx="6559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000" b="1" dirty="0">
                <a:latin typeface="Heiti SC Medium" pitchFamily="2" charset="-128"/>
                <a:ea typeface="Heiti SC Medium" pitchFamily="2" charset="-128"/>
              </a:rPr>
              <a:t>大数据课程报告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5962650" y="1952222"/>
            <a:ext cx="5613400" cy="984516"/>
            <a:chOff x="5962650" y="1952222"/>
            <a:chExt cx="5613400" cy="984516"/>
          </a:xfrm>
        </p:grpSpPr>
        <p:sp>
          <p:nvSpPr>
            <p:cNvPr id="30" name="矩形 29"/>
            <p:cNvSpPr/>
            <p:nvPr/>
          </p:nvSpPr>
          <p:spPr>
            <a:xfrm>
              <a:off x="10471150" y="1952222"/>
              <a:ext cx="9652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962650" y="2382740"/>
              <a:ext cx="561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000" dirty="0">
                  <a:solidFill>
                    <a:srgbClr val="36E3FE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BIGDATA</a:t>
              </a:r>
              <a:endParaRPr lang="zh-CN" altLang="en-US" sz="3000" dirty="0">
                <a:solidFill>
                  <a:srgbClr val="36E3FE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3E14234-6531-AE40-90F4-2FCF8A6D4DA9}"/>
              </a:ext>
            </a:extLst>
          </p:cNvPr>
          <p:cNvSpPr txBox="1"/>
          <p:nvPr/>
        </p:nvSpPr>
        <p:spPr>
          <a:xfrm>
            <a:off x="7981197" y="2959031"/>
            <a:ext cx="3594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CS1802</a:t>
            </a:r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一组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成员：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李响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吴晨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柳昕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杨彪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张峥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魏子清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,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黎奕辰</a:t>
            </a:r>
          </a:p>
          <a:p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汇报人：张峥</a:t>
            </a:r>
          </a:p>
        </p:txBody>
      </p:sp>
    </p:spTree>
    <p:extLst>
      <p:ext uri="{BB962C8B-B14F-4D97-AF65-F5344CB8AC3E}">
        <p14:creationId xmlns:p14="http://schemas.microsoft.com/office/powerpoint/2010/main" val="38997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411194" y="2696487"/>
            <a:ext cx="5448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5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工作动机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4251A-4665-7549-9326-A3F7792BD659}"/>
              </a:ext>
            </a:extLst>
          </p:cNvPr>
          <p:cNvSpPr txBox="1"/>
          <p:nvPr/>
        </p:nvSpPr>
        <p:spPr>
          <a:xfrm>
            <a:off x="5411194" y="3580651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MOTIVATION</a:t>
            </a:r>
            <a:endParaRPr lang="zh-CN" altLang="en-US" sz="3000" dirty="0">
              <a:solidFill>
                <a:srgbClr val="47D6F4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2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933553" y="897559"/>
            <a:ext cx="2111708" cy="1985869"/>
            <a:chOff x="689713" y="1019479"/>
            <a:chExt cx="2111708" cy="1985869"/>
          </a:xfrm>
        </p:grpSpPr>
        <p:sp>
          <p:nvSpPr>
            <p:cNvPr id="4" name="椭圆 3"/>
            <p:cNvSpPr/>
            <p:nvPr/>
          </p:nvSpPr>
          <p:spPr>
            <a:xfrm>
              <a:off x="689713" y="1019479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0"/>
            <a:stretch>
              <a:fillRect/>
            </a:stretch>
          </p:blipFill>
          <p:spPr>
            <a:xfrm>
              <a:off x="871680" y="1360170"/>
              <a:ext cx="1747775" cy="1645178"/>
            </a:xfrm>
            <a:custGeom>
              <a:avLst/>
              <a:gdLst>
                <a:gd name="connsiteX0" fmla="*/ 337716 w 2970938"/>
                <a:gd name="connsiteY0" fmla="*/ 0 h 2796540"/>
                <a:gd name="connsiteX1" fmla="*/ 2855605 w 2970938"/>
                <a:gd name="connsiteY1" fmla="*/ 0 h 2796540"/>
                <a:gd name="connsiteX2" fmla="*/ 2941840 w 2970938"/>
                <a:gd name="connsiteY2" fmla="*/ 101576 h 2796540"/>
                <a:gd name="connsiteX3" fmla="*/ 2970938 w 2970938"/>
                <a:gd name="connsiteY3" fmla="*/ 143303 h 2796540"/>
                <a:gd name="connsiteX4" fmla="*/ 2970938 w 2970938"/>
                <a:gd name="connsiteY4" fmla="*/ 1955189 h 2796540"/>
                <a:gd name="connsiteX5" fmla="*/ 2870213 w 2970938"/>
                <a:gd name="connsiteY5" fmla="*/ 2079433 h 2796540"/>
                <a:gd name="connsiteX6" fmla="*/ 1485893 w 2970938"/>
                <a:gd name="connsiteY6" fmla="*/ 2796540 h 2796540"/>
                <a:gd name="connsiteX7" fmla="*/ 84992 w 2970938"/>
                <a:gd name="connsiteY7" fmla="*/ 2053193 h 2796540"/>
                <a:gd name="connsiteX8" fmla="*/ 0 w 2970938"/>
                <a:gd name="connsiteY8" fmla="*/ 1948320 h 2796540"/>
                <a:gd name="connsiteX9" fmla="*/ 0 w 2970938"/>
                <a:gd name="connsiteY9" fmla="*/ 335007 h 2796540"/>
                <a:gd name="connsiteX10" fmla="*/ 56457 w 2970938"/>
                <a:gd name="connsiteY10" fmla="*/ 264570 h 2796540"/>
                <a:gd name="connsiteX11" fmla="*/ 335920 w 2970938"/>
                <a:gd name="connsiteY11" fmla="*/ 1333 h 279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0938" h="2796540">
                  <a:moveTo>
                    <a:pt x="337716" y="0"/>
                  </a:moveTo>
                  <a:lnTo>
                    <a:pt x="2855605" y="0"/>
                  </a:lnTo>
                  <a:lnTo>
                    <a:pt x="2941840" y="101576"/>
                  </a:lnTo>
                  <a:lnTo>
                    <a:pt x="2970938" y="143303"/>
                  </a:lnTo>
                  <a:lnTo>
                    <a:pt x="2970938" y="1955189"/>
                  </a:lnTo>
                  <a:lnTo>
                    <a:pt x="2870213" y="2079433"/>
                  </a:lnTo>
                  <a:cubicBezTo>
                    <a:pt x="2467183" y="2531173"/>
                    <a:pt x="1859717" y="2796540"/>
                    <a:pt x="1485893" y="2796540"/>
                  </a:cubicBezTo>
                  <a:cubicBezTo>
                    <a:pt x="1112068" y="2796540"/>
                    <a:pt x="489864" y="2507849"/>
                    <a:pt x="84992" y="2053193"/>
                  </a:cubicBezTo>
                  <a:lnTo>
                    <a:pt x="0" y="1948320"/>
                  </a:lnTo>
                  <a:lnTo>
                    <a:pt x="0" y="335007"/>
                  </a:lnTo>
                  <a:lnTo>
                    <a:pt x="56457" y="264570"/>
                  </a:lnTo>
                  <a:cubicBezTo>
                    <a:pt x="140371" y="170107"/>
                    <a:pt x="234914" y="82103"/>
                    <a:pt x="335920" y="1333"/>
                  </a:cubicBezTo>
                  <a:close/>
                </a:path>
              </a:pathLst>
            </a:custGeom>
          </p:spPr>
        </p:pic>
      </p:grpSp>
      <p:grpSp>
        <p:nvGrpSpPr>
          <p:cNvPr id="38" name="组合 37"/>
          <p:cNvGrpSpPr/>
          <p:nvPr/>
        </p:nvGrpSpPr>
        <p:grpSpPr>
          <a:xfrm>
            <a:off x="670560" y="3224119"/>
            <a:ext cx="2651760" cy="1129014"/>
            <a:chOff x="670560" y="3224119"/>
            <a:chExt cx="2651760" cy="1129014"/>
          </a:xfrm>
        </p:grpSpPr>
        <p:sp>
          <p:nvSpPr>
            <p:cNvPr id="16" name="文本框 15"/>
            <p:cNvSpPr txBox="1"/>
            <p:nvPr/>
          </p:nvSpPr>
          <p:spPr>
            <a:xfrm>
              <a:off x="670560" y="3224119"/>
              <a:ext cx="2651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入门简单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2981" y="3853573"/>
              <a:ext cx="2272280" cy="49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问题已被打包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88109" y="897558"/>
            <a:ext cx="2111708" cy="1985869"/>
            <a:chOff x="3688109" y="897558"/>
            <a:chExt cx="2111708" cy="1985869"/>
          </a:xfrm>
        </p:grpSpPr>
        <p:sp>
          <p:nvSpPr>
            <p:cNvPr id="8" name="椭圆 3"/>
            <p:cNvSpPr/>
            <p:nvPr/>
          </p:nvSpPr>
          <p:spPr>
            <a:xfrm>
              <a:off x="3688109" y="897558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"/>
            <a:stretch>
              <a:fillRect/>
            </a:stretch>
          </p:blipFill>
          <p:spPr>
            <a:xfrm>
              <a:off x="3939584" y="1238250"/>
              <a:ext cx="1653496" cy="1645176"/>
            </a:xfrm>
            <a:custGeom>
              <a:avLst/>
              <a:gdLst>
                <a:gd name="connsiteX0" fmla="*/ 158286 w 1653496"/>
                <a:gd name="connsiteY0" fmla="*/ 0 h 1645176"/>
                <a:gd name="connsiteX1" fmla="*/ 1628023 w 1653496"/>
                <a:gd name="connsiteY1" fmla="*/ 0 h 1645176"/>
                <a:gd name="connsiteX2" fmla="*/ 1653496 w 1653496"/>
                <a:gd name="connsiteY2" fmla="*/ 27429 h 1645176"/>
                <a:gd name="connsiteX3" fmla="*/ 1653496 w 1653496"/>
                <a:gd name="connsiteY3" fmla="*/ 1208363 h 1645176"/>
                <a:gd name="connsiteX4" fmla="*/ 1641380 w 1653496"/>
                <a:gd name="connsiteY4" fmla="*/ 1223308 h 1645176"/>
                <a:gd name="connsiteX5" fmla="*/ 826997 w 1653496"/>
                <a:gd name="connsiteY5" fmla="*/ 1645176 h 1645176"/>
                <a:gd name="connsiteX6" fmla="*/ 2860 w 1653496"/>
                <a:gd name="connsiteY6" fmla="*/ 1207872 h 1645176"/>
                <a:gd name="connsiteX7" fmla="*/ 0 w 1653496"/>
                <a:gd name="connsiteY7" fmla="*/ 1204342 h 1645176"/>
                <a:gd name="connsiteX8" fmla="*/ 0 w 1653496"/>
                <a:gd name="connsiteY8" fmla="*/ 141357 h 1645176"/>
                <a:gd name="connsiteX9" fmla="*/ 64506 w 1653496"/>
                <a:gd name="connsiteY9" fmla="*/ 75191 h 16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3496" h="1645176">
                  <a:moveTo>
                    <a:pt x="158286" y="0"/>
                  </a:moveTo>
                  <a:lnTo>
                    <a:pt x="1628023" y="0"/>
                  </a:lnTo>
                  <a:lnTo>
                    <a:pt x="1653496" y="27429"/>
                  </a:lnTo>
                  <a:lnTo>
                    <a:pt x="1653496" y="1208363"/>
                  </a:lnTo>
                  <a:lnTo>
                    <a:pt x="1641380" y="1223308"/>
                  </a:lnTo>
                  <a:cubicBezTo>
                    <a:pt x="1404281" y="1489063"/>
                    <a:pt x="1046915" y="1645176"/>
                    <a:pt x="826997" y="1645176"/>
                  </a:cubicBezTo>
                  <a:cubicBezTo>
                    <a:pt x="607080" y="1645176"/>
                    <a:pt x="241043" y="1475342"/>
                    <a:pt x="2860" y="1207872"/>
                  </a:cubicBezTo>
                  <a:lnTo>
                    <a:pt x="0" y="1204342"/>
                  </a:lnTo>
                  <a:lnTo>
                    <a:pt x="0" y="141357"/>
                  </a:lnTo>
                  <a:lnTo>
                    <a:pt x="64506" y="75191"/>
                  </a:lnTo>
                  <a:close/>
                </a:path>
              </a:pathLst>
            </a:custGeom>
          </p:spPr>
        </p:pic>
      </p:grpSp>
      <p:grpSp>
        <p:nvGrpSpPr>
          <p:cNvPr id="41" name="组合 40"/>
          <p:cNvGrpSpPr/>
          <p:nvPr/>
        </p:nvGrpSpPr>
        <p:grpSpPr>
          <a:xfrm>
            <a:off x="6442665" y="897557"/>
            <a:ext cx="2111708" cy="1985869"/>
            <a:chOff x="6442665" y="897557"/>
            <a:chExt cx="2111708" cy="1985869"/>
          </a:xfrm>
        </p:grpSpPr>
        <p:sp>
          <p:nvSpPr>
            <p:cNvPr id="9" name="椭圆 3"/>
            <p:cNvSpPr/>
            <p:nvPr/>
          </p:nvSpPr>
          <p:spPr>
            <a:xfrm>
              <a:off x="6442665" y="897557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87"/>
            <a:stretch>
              <a:fillRect/>
            </a:stretch>
          </p:blipFill>
          <p:spPr>
            <a:xfrm>
              <a:off x="6548375" y="1238250"/>
              <a:ext cx="2005997" cy="1645175"/>
            </a:xfrm>
            <a:custGeom>
              <a:avLst/>
              <a:gdLst>
                <a:gd name="connsiteX0" fmla="*/ 274928 w 2005997"/>
                <a:gd name="connsiteY0" fmla="*/ 0 h 1645175"/>
                <a:gd name="connsiteX1" fmla="*/ 1751419 w 2005997"/>
                <a:gd name="connsiteY1" fmla="*/ 0 h 1645175"/>
                <a:gd name="connsiteX2" fmla="*/ 1806913 w 2005997"/>
                <a:gd name="connsiteY2" fmla="*/ 59753 h 1645175"/>
                <a:gd name="connsiteX3" fmla="*/ 1999504 w 2005997"/>
                <a:gd name="connsiteY3" fmla="*/ 525245 h 1645175"/>
                <a:gd name="connsiteX4" fmla="*/ 2005997 w 2005997"/>
                <a:gd name="connsiteY4" fmla="*/ 636556 h 1645175"/>
                <a:gd name="connsiteX5" fmla="*/ 2005997 w 2005997"/>
                <a:gd name="connsiteY5" fmla="*/ 636587 h 1645175"/>
                <a:gd name="connsiteX6" fmla="*/ 1998009 w 2005997"/>
                <a:gd name="connsiteY6" fmla="*/ 748252 h 1645175"/>
                <a:gd name="connsiteX7" fmla="*/ 950393 w 2005997"/>
                <a:gd name="connsiteY7" fmla="*/ 1645175 h 1645175"/>
                <a:gd name="connsiteX8" fmla="*/ 881 w 2005997"/>
                <a:gd name="connsiteY8" fmla="*/ 1036250 h 1645175"/>
                <a:gd name="connsiteX9" fmla="*/ 0 w 2005997"/>
                <a:gd name="connsiteY9" fmla="*/ 1034500 h 1645175"/>
                <a:gd name="connsiteX10" fmla="*/ 0 w 2005997"/>
                <a:gd name="connsiteY10" fmla="*/ 305745 h 1645175"/>
                <a:gd name="connsiteX11" fmla="*/ 40418 w 2005997"/>
                <a:gd name="connsiteY11" fmla="*/ 241792 h 1645175"/>
                <a:gd name="connsiteX12" fmla="*/ 273875 w 2005997"/>
                <a:gd name="connsiteY12" fmla="*/ 781 h 164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5997" h="1645175">
                  <a:moveTo>
                    <a:pt x="274928" y="0"/>
                  </a:moveTo>
                  <a:lnTo>
                    <a:pt x="1751419" y="0"/>
                  </a:lnTo>
                  <a:lnTo>
                    <a:pt x="1806913" y="59753"/>
                  </a:lnTo>
                  <a:cubicBezTo>
                    <a:pt x="1905954" y="188041"/>
                    <a:pt x="1978180" y="344503"/>
                    <a:pt x="1999504" y="525245"/>
                  </a:cubicBezTo>
                  <a:lnTo>
                    <a:pt x="2005997" y="636556"/>
                  </a:lnTo>
                  <a:lnTo>
                    <a:pt x="2005997" y="636587"/>
                  </a:lnTo>
                  <a:lnTo>
                    <a:pt x="1998009" y="748252"/>
                  </a:lnTo>
                  <a:cubicBezTo>
                    <a:pt x="1919405" y="1293921"/>
                    <a:pt x="1280270" y="1645175"/>
                    <a:pt x="950393" y="1645175"/>
                  </a:cubicBezTo>
                  <a:cubicBezTo>
                    <a:pt x="686492" y="1645175"/>
                    <a:pt x="212180" y="1400614"/>
                    <a:pt x="881" y="1036250"/>
                  </a:cubicBezTo>
                  <a:lnTo>
                    <a:pt x="0" y="1034500"/>
                  </a:lnTo>
                  <a:lnTo>
                    <a:pt x="0" y="305745"/>
                  </a:lnTo>
                  <a:lnTo>
                    <a:pt x="40418" y="241792"/>
                  </a:lnTo>
                  <a:cubicBezTo>
                    <a:pt x="104167" y="152905"/>
                    <a:pt x="184744" y="72055"/>
                    <a:pt x="273875" y="781"/>
                  </a:cubicBezTo>
                  <a:close/>
                </a:path>
              </a:pathLst>
            </a:custGeom>
          </p:spPr>
        </p:pic>
      </p:grpSp>
      <p:grpSp>
        <p:nvGrpSpPr>
          <p:cNvPr id="43" name="组合 42"/>
          <p:cNvGrpSpPr/>
          <p:nvPr/>
        </p:nvGrpSpPr>
        <p:grpSpPr>
          <a:xfrm>
            <a:off x="9197221" y="897557"/>
            <a:ext cx="2111708" cy="1985869"/>
            <a:chOff x="9197221" y="897557"/>
            <a:chExt cx="2111708" cy="1985869"/>
          </a:xfrm>
        </p:grpSpPr>
        <p:sp>
          <p:nvSpPr>
            <p:cNvPr id="15" name="椭圆 3"/>
            <p:cNvSpPr/>
            <p:nvPr/>
          </p:nvSpPr>
          <p:spPr>
            <a:xfrm>
              <a:off x="9197221" y="897557"/>
              <a:ext cx="2111708" cy="1985869"/>
            </a:xfrm>
            <a:custGeom>
              <a:avLst/>
              <a:gdLst>
                <a:gd name="connsiteX0" fmla="*/ 0 w 4290060"/>
                <a:gd name="connsiteY0" fmla="*/ 2145030 h 4290060"/>
                <a:gd name="connsiteX1" fmla="*/ 2145030 w 4290060"/>
                <a:gd name="connsiteY1" fmla="*/ 0 h 4290060"/>
                <a:gd name="connsiteX2" fmla="*/ 4290060 w 4290060"/>
                <a:gd name="connsiteY2" fmla="*/ 2145030 h 4290060"/>
                <a:gd name="connsiteX3" fmla="*/ 2145030 w 4290060"/>
                <a:gd name="connsiteY3" fmla="*/ 4290060 h 4290060"/>
                <a:gd name="connsiteX4" fmla="*/ 0 w 4290060"/>
                <a:gd name="connsiteY4" fmla="*/ 2145030 h 4290060"/>
                <a:gd name="connsiteX0" fmla="*/ 0 w 4107180"/>
                <a:gd name="connsiteY0" fmla="*/ 2145030 h 4290060"/>
                <a:gd name="connsiteX1" fmla="*/ 1962150 w 4107180"/>
                <a:gd name="connsiteY1" fmla="*/ 0 h 4290060"/>
                <a:gd name="connsiteX2" fmla="*/ 4107180 w 4107180"/>
                <a:gd name="connsiteY2" fmla="*/ 2145030 h 4290060"/>
                <a:gd name="connsiteX3" fmla="*/ 1962150 w 4107180"/>
                <a:gd name="connsiteY3" fmla="*/ 4290060 h 4290060"/>
                <a:gd name="connsiteX4" fmla="*/ 0 w 4107180"/>
                <a:gd name="connsiteY4" fmla="*/ 2145030 h 4290060"/>
                <a:gd name="connsiteX0" fmla="*/ 1854 w 4109034"/>
                <a:gd name="connsiteY0" fmla="*/ 1901190 h 4046220"/>
                <a:gd name="connsiteX1" fmla="*/ 2314524 w 4109034"/>
                <a:gd name="connsiteY1" fmla="*/ 0 h 4046220"/>
                <a:gd name="connsiteX2" fmla="*/ 4109034 w 4109034"/>
                <a:gd name="connsiteY2" fmla="*/ 1901190 h 4046220"/>
                <a:gd name="connsiteX3" fmla="*/ 1964004 w 4109034"/>
                <a:gd name="connsiteY3" fmla="*/ 4046220 h 4046220"/>
                <a:gd name="connsiteX4" fmla="*/ 1854 w 4109034"/>
                <a:gd name="connsiteY4" fmla="*/ 1901190 h 404622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  <a:gd name="connsiteX0" fmla="*/ 969 w 4108149"/>
                <a:gd name="connsiteY0" fmla="*/ 1901190 h 3863340"/>
                <a:gd name="connsiteX1" fmla="*/ 2313639 w 4108149"/>
                <a:gd name="connsiteY1" fmla="*/ 0 h 3863340"/>
                <a:gd name="connsiteX2" fmla="*/ 4108149 w 4108149"/>
                <a:gd name="connsiteY2" fmla="*/ 1901190 h 3863340"/>
                <a:gd name="connsiteX3" fmla="*/ 2054559 w 4108149"/>
                <a:gd name="connsiteY3" fmla="*/ 3863340 h 3863340"/>
                <a:gd name="connsiteX4" fmla="*/ 969 w 4108149"/>
                <a:gd name="connsiteY4" fmla="*/ 1901190 h 386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8149" h="3863340">
                  <a:moveTo>
                    <a:pt x="969" y="1901190"/>
                  </a:moveTo>
                  <a:cubicBezTo>
                    <a:pt x="44149" y="784860"/>
                    <a:pt x="1629109" y="0"/>
                    <a:pt x="2313639" y="0"/>
                  </a:cubicBezTo>
                  <a:cubicBezTo>
                    <a:pt x="2998169" y="0"/>
                    <a:pt x="4108149" y="716523"/>
                    <a:pt x="4108149" y="1901190"/>
                  </a:cubicBezTo>
                  <a:cubicBezTo>
                    <a:pt x="4108149" y="3085857"/>
                    <a:pt x="2739089" y="3863340"/>
                    <a:pt x="2054559" y="3863340"/>
                  </a:cubicBezTo>
                  <a:cubicBezTo>
                    <a:pt x="1370029" y="3863340"/>
                    <a:pt x="-42211" y="3017520"/>
                    <a:pt x="969" y="1901190"/>
                  </a:cubicBezTo>
                  <a:close/>
                </a:path>
              </a:pathLst>
            </a:custGeom>
            <a:solidFill>
              <a:srgbClr val="E0D4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478262" y="1238250"/>
              <a:ext cx="1549625" cy="1549625"/>
            </a:xfrm>
            <a:custGeom>
              <a:avLst/>
              <a:gdLst>
                <a:gd name="connsiteX0" fmla="*/ 106349 w 1549625"/>
                <a:gd name="connsiteY0" fmla="*/ 0 h 1549625"/>
                <a:gd name="connsiteX1" fmla="*/ 1549625 w 1549625"/>
                <a:gd name="connsiteY1" fmla="*/ 0 h 1549625"/>
                <a:gd name="connsiteX2" fmla="*/ 1549625 w 1549625"/>
                <a:gd name="connsiteY2" fmla="*/ 1260885 h 1549625"/>
                <a:gd name="connsiteX3" fmla="*/ 1434815 w 1549625"/>
                <a:gd name="connsiteY3" fmla="*/ 1369231 h 1549625"/>
                <a:gd name="connsiteX4" fmla="*/ 1175810 w 1549625"/>
                <a:gd name="connsiteY4" fmla="*/ 1533899 h 1549625"/>
                <a:gd name="connsiteX5" fmla="*/ 1140865 w 1549625"/>
                <a:gd name="connsiteY5" fmla="*/ 1549625 h 1549625"/>
                <a:gd name="connsiteX6" fmla="*/ 418642 w 1549625"/>
                <a:gd name="connsiteY6" fmla="*/ 1549625 h 1549625"/>
                <a:gd name="connsiteX7" fmla="*/ 369843 w 1549625"/>
                <a:gd name="connsiteY7" fmla="*/ 1526824 h 1549625"/>
                <a:gd name="connsiteX8" fmla="*/ 106986 w 1549625"/>
                <a:gd name="connsiteY8" fmla="*/ 1356059 h 1549625"/>
                <a:gd name="connsiteX9" fmla="*/ 0 w 1549625"/>
                <a:gd name="connsiteY9" fmla="*/ 1254470 h 1549625"/>
                <a:gd name="connsiteX10" fmla="*/ 0 w 1549625"/>
                <a:gd name="connsiteY10" fmla="*/ 88084 h 1549625"/>
                <a:gd name="connsiteX11" fmla="*/ 12571 w 1549625"/>
                <a:gd name="connsiteY11" fmla="*/ 75190 h 154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9625" h="1549625">
                  <a:moveTo>
                    <a:pt x="106349" y="0"/>
                  </a:moveTo>
                  <a:lnTo>
                    <a:pt x="1549625" y="0"/>
                  </a:lnTo>
                  <a:lnTo>
                    <a:pt x="1549625" y="1260885"/>
                  </a:lnTo>
                  <a:lnTo>
                    <a:pt x="1434815" y="1369231"/>
                  </a:lnTo>
                  <a:cubicBezTo>
                    <a:pt x="1352346" y="1435243"/>
                    <a:pt x="1263692" y="1490551"/>
                    <a:pt x="1175810" y="1533899"/>
                  </a:cubicBezTo>
                  <a:lnTo>
                    <a:pt x="1140865" y="1549625"/>
                  </a:lnTo>
                  <a:lnTo>
                    <a:pt x="418642" y="1549625"/>
                  </a:lnTo>
                  <a:lnTo>
                    <a:pt x="369843" y="1526824"/>
                  </a:lnTo>
                  <a:cubicBezTo>
                    <a:pt x="280580" y="1481289"/>
                    <a:pt x="190495" y="1423717"/>
                    <a:pt x="106986" y="1356059"/>
                  </a:cubicBezTo>
                  <a:lnTo>
                    <a:pt x="0" y="1254470"/>
                  </a:lnTo>
                  <a:lnTo>
                    <a:pt x="0" y="88084"/>
                  </a:lnTo>
                  <a:lnTo>
                    <a:pt x="12571" y="75190"/>
                  </a:lnTo>
                  <a:close/>
                </a:path>
              </a:pathLst>
            </a:custGeom>
          </p:spPr>
        </p:pic>
      </p:grpSp>
      <p:grpSp>
        <p:nvGrpSpPr>
          <p:cNvPr id="39" name="组合 38"/>
          <p:cNvGrpSpPr/>
          <p:nvPr/>
        </p:nvGrpSpPr>
        <p:grpSpPr>
          <a:xfrm>
            <a:off x="3192190" y="3224119"/>
            <a:ext cx="3081797" cy="1590679"/>
            <a:chOff x="3192190" y="3224119"/>
            <a:chExt cx="3081797" cy="1590679"/>
          </a:xfrm>
        </p:grpSpPr>
        <p:sp>
          <p:nvSpPr>
            <p:cNvPr id="29" name="文本框 28"/>
            <p:cNvSpPr txBox="1"/>
            <p:nvPr/>
          </p:nvSpPr>
          <p:spPr>
            <a:xfrm>
              <a:off x="3192190" y="3224119"/>
              <a:ext cx="30817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latin typeface="Heiti SC Medium" pitchFamily="2" charset="-128"/>
                  <a:ea typeface="Heiti SC Medium" pitchFamily="2" charset="-128"/>
                </a:rPr>
                <a:t>对数据格式要求低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429949" y="3853573"/>
              <a:ext cx="2554772" cy="961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可以对基础文本进行操作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35636" y="3224119"/>
            <a:ext cx="2759614" cy="2052344"/>
            <a:chOff x="6135636" y="3224119"/>
            <a:chExt cx="2759614" cy="2052344"/>
          </a:xfrm>
        </p:grpSpPr>
        <p:sp>
          <p:nvSpPr>
            <p:cNvPr id="31" name="文本框 30"/>
            <p:cNvSpPr txBox="1"/>
            <p:nvPr/>
          </p:nvSpPr>
          <p:spPr>
            <a:xfrm>
              <a:off x="6135636" y="3224119"/>
              <a:ext cx="27596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latin typeface="Heiti SC Medium" pitchFamily="2" charset="-128"/>
                  <a:ea typeface="Heiti SC Medium" pitchFamily="2" charset="-128"/>
                </a:rPr>
                <a:t>有实际应用价值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73987" y="3853573"/>
              <a:ext cx="2554772" cy="1422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文本处理需求市场广阔</a:t>
              </a:r>
              <a:endParaRPr lang="en-US" altLang="zh-CN" sz="2000" dirty="0">
                <a:latin typeface="苹方 细体" panose="020B0200000000000000" pitchFamily="34" charset="-122"/>
                <a:ea typeface="苹方 细体" panose="020B02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可拓展性好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895250" y="3224119"/>
            <a:ext cx="2651760" cy="1590679"/>
            <a:chOff x="8895250" y="3224119"/>
            <a:chExt cx="2651760" cy="1590679"/>
          </a:xfrm>
        </p:grpSpPr>
        <p:sp>
          <p:nvSpPr>
            <p:cNvPr id="33" name="文本框 32"/>
            <p:cNvSpPr txBox="1"/>
            <p:nvPr/>
          </p:nvSpPr>
          <p:spPr>
            <a:xfrm>
              <a:off x="8895250" y="3224119"/>
              <a:ext cx="265176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latin typeface="Heiti SC Medium" pitchFamily="2" charset="-128"/>
                  <a:ea typeface="Heiti SC Medium" pitchFamily="2" charset="-128"/>
                </a:rPr>
                <a:t>前景广阔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975688" y="3853573"/>
              <a:ext cx="2554772" cy="961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文本计数是</a:t>
              </a:r>
              <a:r>
                <a:rPr lang="en-US" altLang="zh-CN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NLP</a:t>
              </a:r>
              <a:r>
                <a:rPr lang="zh-CN" altLang="en-US" sz="2000" dirty="0">
                  <a:latin typeface="苹方 细体" panose="020B0200000000000000" pitchFamily="34" charset="-122"/>
                  <a:ea typeface="苹方 细体" panose="020B0200000000000000" pitchFamily="34" charset="-122"/>
                </a:rPr>
                <a:t>相关问题的基础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73BE12-577A-A141-8C8C-59C7F07775AA}"/>
              </a:ext>
            </a:extLst>
          </p:cNvPr>
          <p:cNvSpPr txBox="1"/>
          <p:nvPr/>
        </p:nvSpPr>
        <p:spPr>
          <a:xfrm>
            <a:off x="290705" y="236907"/>
            <a:ext cx="3736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/>
              <a:t>WORDCOUNT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268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1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1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411193" y="2696487"/>
            <a:ext cx="625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kumimoji="1" lang="zh-CN" altLang="en-US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问题挑战及心得体会</a:t>
            </a:r>
            <a:endParaRPr lang="zh-CN" altLang="en-US" sz="4500" i="1" spc="6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67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565931" y="3566563"/>
            <a:ext cx="3626069" cy="3210910"/>
            <a:chOff x="1869327" y="-96929"/>
            <a:chExt cx="7604872" cy="6858000"/>
          </a:xfrm>
        </p:grpSpPr>
        <p:sp>
          <p:nvSpPr>
            <p:cNvPr id="3" name="椭圆 2"/>
            <p:cNvSpPr/>
            <p:nvPr/>
          </p:nvSpPr>
          <p:spPr>
            <a:xfrm>
              <a:off x="2831193" y="1159700"/>
              <a:ext cx="6643006" cy="5601371"/>
            </a:xfrm>
            <a:custGeom>
              <a:avLst/>
              <a:gdLst>
                <a:gd name="connsiteX0" fmla="*/ 0 w 10287000"/>
                <a:gd name="connsiteY0" fmla="*/ 5143500 h 10287000"/>
                <a:gd name="connsiteX1" fmla="*/ 5143500 w 10287000"/>
                <a:gd name="connsiteY1" fmla="*/ 0 h 10287000"/>
                <a:gd name="connsiteX2" fmla="*/ 10287000 w 10287000"/>
                <a:gd name="connsiteY2" fmla="*/ 5143500 h 10287000"/>
                <a:gd name="connsiteX3" fmla="*/ 5143500 w 10287000"/>
                <a:gd name="connsiteY3" fmla="*/ 10287000 h 10287000"/>
                <a:gd name="connsiteX4" fmla="*/ 0 w 10287000"/>
                <a:gd name="connsiteY4" fmla="*/ 5143500 h 10287000"/>
                <a:gd name="connsiteX0" fmla="*/ 0 w 8712200"/>
                <a:gd name="connsiteY0" fmla="*/ 4091625 h 10310931"/>
                <a:gd name="connsiteX1" fmla="*/ 3568700 w 8712200"/>
                <a:gd name="connsiteY1" fmla="*/ 14925 h 10310931"/>
                <a:gd name="connsiteX2" fmla="*/ 8712200 w 8712200"/>
                <a:gd name="connsiteY2" fmla="*/ 5158425 h 10310931"/>
                <a:gd name="connsiteX3" fmla="*/ 3568700 w 8712200"/>
                <a:gd name="connsiteY3" fmla="*/ 10301925 h 10310931"/>
                <a:gd name="connsiteX4" fmla="*/ 0 w 8712200"/>
                <a:gd name="connsiteY4" fmla="*/ 4091625 h 10310931"/>
                <a:gd name="connsiteX0" fmla="*/ 13487 w 8725687"/>
                <a:gd name="connsiteY0" fmla="*/ 2443691 h 8662997"/>
                <a:gd name="connsiteX1" fmla="*/ 4852187 w 8725687"/>
                <a:gd name="connsiteY1" fmla="*/ 17991 h 8662997"/>
                <a:gd name="connsiteX2" fmla="*/ 8725687 w 8725687"/>
                <a:gd name="connsiteY2" fmla="*/ 3510491 h 8662997"/>
                <a:gd name="connsiteX3" fmla="*/ 3582187 w 8725687"/>
                <a:gd name="connsiteY3" fmla="*/ 8653991 h 8662997"/>
                <a:gd name="connsiteX4" fmla="*/ 13487 w 8725687"/>
                <a:gd name="connsiteY4" fmla="*/ 2443691 h 8662997"/>
                <a:gd name="connsiteX0" fmla="*/ 11992 w 6819192"/>
                <a:gd name="connsiteY0" fmla="*/ 2731763 h 8944648"/>
                <a:gd name="connsiteX1" fmla="*/ 4850692 w 6819192"/>
                <a:gd name="connsiteY1" fmla="*/ 306063 h 8944648"/>
                <a:gd name="connsiteX2" fmla="*/ 6819192 w 6819192"/>
                <a:gd name="connsiteY2" fmla="*/ 1944363 h 8944648"/>
                <a:gd name="connsiteX3" fmla="*/ 3580692 w 6819192"/>
                <a:gd name="connsiteY3" fmla="*/ 8942063 h 8944648"/>
                <a:gd name="connsiteX4" fmla="*/ 11992 w 6819192"/>
                <a:gd name="connsiteY4" fmla="*/ 2731763 h 8944648"/>
                <a:gd name="connsiteX0" fmla="*/ 32079 w 6839279"/>
                <a:gd name="connsiteY0" fmla="*/ 2731763 h 5316410"/>
                <a:gd name="connsiteX1" fmla="*/ 4870779 w 6839279"/>
                <a:gd name="connsiteY1" fmla="*/ 306063 h 5316410"/>
                <a:gd name="connsiteX2" fmla="*/ 6839279 w 6839279"/>
                <a:gd name="connsiteY2" fmla="*/ 1944363 h 5316410"/>
                <a:gd name="connsiteX3" fmla="*/ 2965779 w 6839279"/>
                <a:gd name="connsiteY3" fmla="*/ 5309863 h 5316410"/>
                <a:gd name="connsiteX4" fmla="*/ 32079 w 6839279"/>
                <a:gd name="connsiteY4" fmla="*/ 2731763 h 5316410"/>
                <a:gd name="connsiteX0" fmla="*/ 50467 w 6857667"/>
                <a:gd name="connsiteY0" fmla="*/ 2245054 h 4829156"/>
                <a:gd name="connsiteX1" fmla="*/ 1561767 w 6857667"/>
                <a:gd name="connsiteY1" fmla="*/ 911554 h 4829156"/>
                <a:gd name="connsiteX2" fmla="*/ 6857667 w 6857667"/>
                <a:gd name="connsiteY2" fmla="*/ 1457654 h 4829156"/>
                <a:gd name="connsiteX3" fmla="*/ 2984167 w 6857667"/>
                <a:gd name="connsiteY3" fmla="*/ 4823154 h 4829156"/>
                <a:gd name="connsiteX4" fmla="*/ 50467 w 6857667"/>
                <a:gd name="connsiteY4" fmla="*/ 2245054 h 4829156"/>
                <a:gd name="connsiteX0" fmla="*/ 46903 w 6422303"/>
                <a:gd name="connsiteY0" fmla="*/ 2872996 h 5474115"/>
                <a:gd name="connsiteX1" fmla="*/ 1558203 w 6422303"/>
                <a:gd name="connsiteY1" fmla="*/ 1539496 h 5474115"/>
                <a:gd name="connsiteX2" fmla="*/ 6422303 w 6422303"/>
                <a:gd name="connsiteY2" fmla="*/ 1247396 h 5474115"/>
                <a:gd name="connsiteX3" fmla="*/ 2980603 w 6422303"/>
                <a:gd name="connsiteY3" fmla="*/ 5451096 h 5474115"/>
                <a:gd name="connsiteX4" fmla="*/ 46903 w 6422303"/>
                <a:gd name="connsiteY4" fmla="*/ 2872996 h 5474115"/>
                <a:gd name="connsiteX0" fmla="*/ 39006 w 6643006"/>
                <a:gd name="connsiteY0" fmla="*/ 4110799 h 5601371"/>
                <a:gd name="connsiteX1" fmla="*/ 1778906 w 6643006"/>
                <a:gd name="connsiteY1" fmla="*/ 1583499 h 5601371"/>
                <a:gd name="connsiteX2" fmla="*/ 6643006 w 6643006"/>
                <a:gd name="connsiteY2" fmla="*/ 1291399 h 5601371"/>
                <a:gd name="connsiteX3" fmla="*/ 3201306 w 6643006"/>
                <a:gd name="connsiteY3" fmla="*/ 5495099 h 5601371"/>
                <a:gd name="connsiteX4" fmla="*/ 39006 w 6643006"/>
                <a:gd name="connsiteY4" fmla="*/ 4110799 h 560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3006" h="5601371">
                  <a:moveTo>
                    <a:pt x="39006" y="4110799"/>
                  </a:moveTo>
                  <a:cubicBezTo>
                    <a:pt x="-198061" y="3458866"/>
                    <a:pt x="678239" y="2053399"/>
                    <a:pt x="1778906" y="1583499"/>
                  </a:cubicBezTo>
                  <a:cubicBezTo>
                    <a:pt x="2879573" y="1113599"/>
                    <a:pt x="6643006" y="-1549278"/>
                    <a:pt x="6643006" y="1291399"/>
                  </a:cubicBezTo>
                  <a:cubicBezTo>
                    <a:pt x="6643006" y="4132076"/>
                    <a:pt x="4301973" y="5025199"/>
                    <a:pt x="3201306" y="5495099"/>
                  </a:cubicBezTo>
                  <a:cubicBezTo>
                    <a:pt x="2100639" y="5964999"/>
                    <a:pt x="276073" y="4762732"/>
                    <a:pt x="39006" y="4110799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327" y="-96929"/>
              <a:ext cx="7538945" cy="685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35297" y="725703"/>
            <a:ext cx="6559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问题与挑战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5297" y="2129426"/>
            <a:ext cx="6294457" cy="1262459"/>
            <a:chOff x="635297" y="2970251"/>
            <a:chExt cx="5426413" cy="12624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97" y="3108959"/>
              <a:ext cx="915209" cy="91520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749393" y="2970251"/>
              <a:ext cx="43123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spc="300" dirty="0">
                  <a:latin typeface="Heiti SC Medium" pitchFamily="2" charset="-128"/>
                  <a:ea typeface="Heiti SC Medium" pitchFamily="2" charset="-128"/>
                </a:rPr>
                <a:t>SSH</a:t>
              </a:r>
              <a:r>
                <a:rPr lang="zh-CN" altLang="en-US" sz="2500" b="1" spc="300" dirty="0">
                  <a:latin typeface="Heiti SC Medium" pitchFamily="2" charset="-128"/>
                  <a:ea typeface="Heiti SC Medium" pitchFamily="2" charset="-128"/>
                </a:rPr>
                <a:t>免密访问仍提示需要密码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51812" y="3353623"/>
              <a:ext cx="3954627" cy="87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dirty="0"/>
                <a:t>调整用户进行操作</a:t>
              </a:r>
              <a:r>
                <a:rPr lang="zh-CN" altLang="en-US" dirty="0"/>
                <a:t>，将</a:t>
              </a:r>
              <a:r>
                <a:rPr lang="en-US" altLang="zh-CN" dirty="0"/>
                <a:t>root</a:t>
              </a:r>
              <a:r>
                <a:rPr lang="zh-CN" altLang="en-US" dirty="0"/>
                <a:t>用户调整为</a:t>
              </a:r>
              <a:r>
                <a:rPr lang="en-US" altLang="zh-CN" dirty="0"/>
                <a:t>Hadoop</a:t>
              </a:r>
              <a:r>
                <a:rPr lang="zh-CN" altLang="en-US" dirty="0"/>
                <a:t>用户</a:t>
              </a:r>
              <a:endParaRPr lang="zh-CN" altLang="en-US" sz="2000" dirty="0">
                <a:latin typeface="苹方 细体" panose="020B0200000000000000" pitchFamily="34" charset="-122"/>
                <a:ea typeface="苹方 细体" panose="020B02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5270" y="3999785"/>
            <a:ext cx="6809419" cy="2889362"/>
            <a:chOff x="600374" y="4937759"/>
            <a:chExt cx="5206065" cy="288936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74" y="4937759"/>
              <a:ext cx="944881" cy="94488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571571" y="4937759"/>
              <a:ext cx="405704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Heiti SC Medium" pitchFamily="2" charset="-128"/>
                  <a:ea typeface="Heiti SC Medium" pitchFamily="2" charset="-128"/>
                  <a:cs typeface="Al Bayan Plain" pitchFamily="2" charset="-78"/>
                </a:rPr>
                <a:t>Error: Java heap space</a:t>
              </a:r>
              <a:r>
                <a:rPr lang="zh-CN" altLang="zh-CN" sz="2500" b="1" dirty="0">
                  <a:latin typeface="Heiti SC Medium" pitchFamily="2" charset="-128"/>
                  <a:ea typeface="Heiti SC Medium" pitchFamily="2" charset="-128"/>
                  <a:cs typeface="Al Bayan Plain" pitchFamily="2" charset="-78"/>
                </a:rPr>
                <a:t>堆错误</a:t>
              </a:r>
              <a:endParaRPr lang="zh-CN" altLang="en-US" sz="2500" b="1" spc="300" dirty="0">
                <a:latin typeface="Heiti SC Medium" pitchFamily="2" charset="-128"/>
                <a:ea typeface="Heiti SC Medium" pitchFamily="2" charset="-128"/>
                <a:cs typeface="Al Bayan Plain" pitchFamily="2" charset="-78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51812" y="5388505"/>
              <a:ext cx="3954627" cy="2438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/>
                <a:t>hadoop-env.sh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 err="1"/>
                <a:t>mapred-site.xml</a:t>
              </a:r>
              <a:endParaRPr lang="en-US" altLang="zh-CN" dirty="0"/>
            </a:p>
            <a:p>
              <a:r>
                <a:rPr lang="en-US" altLang="zh-CN" dirty="0"/>
                <a:t>&lt;property&gt;</a:t>
              </a:r>
              <a:endParaRPr lang="zh-CN" altLang="zh-CN" dirty="0"/>
            </a:p>
            <a:p>
              <a:r>
                <a:rPr lang="en-US" altLang="zh-CN" dirty="0"/>
                <a:t>  &lt;name&gt;</a:t>
              </a:r>
              <a:r>
                <a:rPr lang="en-US" altLang="zh-CN" dirty="0" err="1"/>
                <a:t>mapred.child.java.opts</a:t>
              </a:r>
              <a:r>
                <a:rPr lang="en-US" altLang="zh-CN" dirty="0"/>
                <a:t>&lt;/name&gt;</a:t>
              </a:r>
              <a:endParaRPr lang="zh-CN" altLang="zh-CN" dirty="0"/>
            </a:p>
            <a:p>
              <a:r>
                <a:rPr lang="en-US" altLang="zh-CN" dirty="0"/>
                <a:t>  &lt;value&gt;-Xmx2000m&lt;/value&gt;</a:t>
              </a:r>
              <a:endParaRPr lang="zh-CN" altLang="zh-CN" dirty="0"/>
            </a:p>
            <a:p>
              <a:r>
                <a:rPr lang="en-US" altLang="zh-CN" dirty="0"/>
                <a:t>&lt;/property&gt;</a:t>
              </a:r>
              <a:endParaRPr lang="zh-CN" altLang="zh-CN" dirty="0"/>
            </a:p>
            <a:p>
              <a:pPr>
                <a:lnSpc>
                  <a:spcPct val="150000"/>
                </a:lnSpc>
              </a:pPr>
              <a:endParaRPr lang="zh-CN" altLang="en-US" sz="2000" dirty="0">
                <a:latin typeface="苹方 细体" panose="020B0200000000000000" pitchFamily="34" charset="-122"/>
                <a:ea typeface="苹方 细体" panose="020B02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2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565931" y="3566563"/>
            <a:ext cx="3626069" cy="3210910"/>
            <a:chOff x="1869327" y="-96929"/>
            <a:chExt cx="7604872" cy="6858000"/>
          </a:xfrm>
        </p:grpSpPr>
        <p:sp>
          <p:nvSpPr>
            <p:cNvPr id="3" name="椭圆 2"/>
            <p:cNvSpPr/>
            <p:nvPr/>
          </p:nvSpPr>
          <p:spPr>
            <a:xfrm>
              <a:off x="2831193" y="1159700"/>
              <a:ext cx="6643006" cy="5601371"/>
            </a:xfrm>
            <a:custGeom>
              <a:avLst/>
              <a:gdLst>
                <a:gd name="connsiteX0" fmla="*/ 0 w 10287000"/>
                <a:gd name="connsiteY0" fmla="*/ 5143500 h 10287000"/>
                <a:gd name="connsiteX1" fmla="*/ 5143500 w 10287000"/>
                <a:gd name="connsiteY1" fmla="*/ 0 h 10287000"/>
                <a:gd name="connsiteX2" fmla="*/ 10287000 w 10287000"/>
                <a:gd name="connsiteY2" fmla="*/ 5143500 h 10287000"/>
                <a:gd name="connsiteX3" fmla="*/ 5143500 w 10287000"/>
                <a:gd name="connsiteY3" fmla="*/ 10287000 h 10287000"/>
                <a:gd name="connsiteX4" fmla="*/ 0 w 10287000"/>
                <a:gd name="connsiteY4" fmla="*/ 5143500 h 10287000"/>
                <a:gd name="connsiteX0" fmla="*/ 0 w 8712200"/>
                <a:gd name="connsiteY0" fmla="*/ 4091625 h 10310931"/>
                <a:gd name="connsiteX1" fmla="*/ 3568700 w 8712200"/>
                <a:gd name="connsiteY1" fmla="*/ 14925 h 10310931"/>
                <a:gd name="connsiteX2" fmla="*/ 8712200 w 8712200"/>
                <a:gd name="connsiteY2" fmla="*/ 5158425 h 10310931"/>
                <a:gd name="connsiteX3" fmla="*/ 3568700 w 8712200"/>
                <a:gd name="connsiteY3" fmla="*/ 10301925 h 10310931"/>
                <a:gd name="connsiteX4" fmla="*/ 0 w 8712200"/>
                <a:gd name="connsiteY4" fmla="*/ 4091625 h 10310931"/>
                <a:gd name="connsiteX0" fmla="*/ 13487 w 8725687"/>
                <a:gd name="connsiteY0" fmla="*/ 2443691 h 8662997"/>
                <a:gd name="connsiteX1" fmla="*/ 4852187 w 8725687"/>
                <a:gd name="connsiteY1" fmla="*/ 17991 h 8662997"/>
                <a:gd name="connsiteX2" fmla="*/ 8725687 w 8725687"/>
                <a:gd name="connsiteY2" fmla="*/ 3510491 h 8662997"/>
                <a:gd name="connsiteX3" fmla="*/ 3582187 w 8725687"/>
                <a:gd name="connsiteY3" fmla="*/ 8653991 h 8662997"/>
                <a:gd name="connsiteX4" fmla="*/ 13487 w 8725687"/>
                <a:gd name="connsiteY4" fmla="*/ 2443691 h 8662997"/>
                <a:gd name="connsiteX0" fmla="*/ 11992 w 6819192"/>
                <a:gd name="connsiteY0" fmla="*/ 2731763 h 8944648"/>
                <a:gd name="connsiteX1" fmla="*/ 4850692 w 6819192"/>
                <a:gd name="connsiteY1" fmla="*/ 306063 h 8944648"/>
                <a:gd name="connsiteX2" fmla="*/ 6819192 w 6819192"/>
                <a:gd name="connsiteY2" fmla="*/ 1944363 h 8944648"/>
                <a:gd name="connsiteX3" fmla="*/ 3580692 w 6819192"/>
                <a:gd name="connsiteY3" fmla="*/ 8942063 h 8944648"/>
                <a:gd name="connsiteX4" fmla="*/ 11992 w 6819192"/>
                <a:gd name="connsiteY4" fmla="*/ 2731763 h 8944648"/>
                <a:gd name="connsiteX0" fmla="*/ 32079 w 6839279"/>
                <a:gd name="connsiteY0" fmla="*/ 2731763 h 5316410"/>
                <a:gd name="connsiteX1" fmla="*/ 4870779 w 6839279"/>
                <a:gd name="connsiteY1" fmla="*/ 306063 h 5316410"/>
                <a:gd name="connsiteX2" fmla="*/ 6839279 w 6839279"/>
                <a:gd name="connsiteY2" fmla="*/ 1944363 h 5316410"/>
                <a:gd name="connsiteX3" fmla="*/ 2965779 w 6839279"/>
                <a:gd name="connsiteY3" fmla="*/ 5309863 h 5316410"/>
                <a:gd name="connsiteX4" fmla="*/ 32079 w 6839279"/>
                <a:gd name="connsiteY4" fmla="*/ 2731763 h 5316410"/>
                <a:gd name="connsiteX0" fmla="*/ 50467 w 6857667"/>
                <a:gd name="connsiteY0" fmla="*/ 2245054 h 4829156"/>
                <a:gd name="connsiteX1" fmla="*/ 1561767 w 6857667"/>
                <a:gd name="connsiteY1" fmla="*/ 911554 h 4829156"/>
                <a:gd name="connsiteX2" fmla="*/ 6857667 w 6857667"/>
                <a:gd name="connsiteY2" fmla="*/ 1457654 h 4829156"/>
                <a:gd name="connsiteX3" fmla="*/ 2984167 w 6857667"/>
                <a:gd name="connsiteY3" fmla="*/ 4823154 h 4829156"/>
                <a:gd name="connsiteX4" fmla="*/ 50467 w 6857667"/>
                <a:gd name="connsiteY4" fmla="*/ 2245054 h 4829156"/>
                <a:gd name="connsiteX0" fmla="*/ 46903 w 6422303"/>
                <a:gd name="connsiteY0" fmla="*/ 2872996 h 5474115"/>
                <a:gd name="connsiteX1" fmla="*/ 1558203 w 6422303"/>
                <a:gd name="connsiteY1" fmla="*/ 1539496 h 5474115"/>
                <a:gd name="connsiteX2" fmla="*/ 6422303 w 6422303"/>
                <a:gd name="connsiteY2" fmla="*/ 1247396 h 5474115"/>
                <a:gd name="connsiteX3" fmla="*/ 2980603 w 6422303"/>
                <a:gd name="connsiteY3" fmla="*/ 5451096 h 5474115"/>
                <a:gd name="connsiteX4" fmla="*/ 46903 w 6422303"/>
                <a:gd name="connsiteY4" fmla="*/ 2872996 h 5474115"/>
                <a:gd name="connsiteX0" fmla="*/ 39006 w 6643006"/>
                <a:gd name="connsiteY0" fmla="*/ 4110799 h 5601371"/>
                <a:gd name="connsiteX1" fmla="*/ 1778906 w 6643006"/>
                <a:gd name="connsiteY1" fmla="*/ 1583499 h 5601371"/>
                <a:gd name="connsiteX2" fmla="*/ 6643006 w 6643006"/>
                <a:gd name="connsiteY2" fmla="*/ 1291399 h 5601371"/>
                <a:gd name="connsiteX3" fmla="*/ 3201306 w 6643006"/>
                <a:gd name="connsiteY3" fmla="*/ 5495099 h 5601371"/>
                <a:gd name="connsiteX4" fmla="*/ 39006 w 6643006"/>
                <a:gd name="connsiteY4" fmla="*/ 4110799 h 560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3006" h="5601371">
                  <a:moveTo>
                    <a:pt x="39006" y="4110799"/>
                  </a:moveTo>
                  <a:cubicBezTo>
                    <a:pt x="-198061" y="3458866"/>
                    <a:pt x="678239" y="2053399"/>
                    <a:pt x="1778906" y="1583499"/>
                  </a:cubicBezTo>
                  <a:cubicBezTo>
                    <a:pt x="2879573" y="1113599"/>
                    <a:pt x="6643006" y="-1549278"/>
                    <a:pt x="6643006" y="1291399"/>
                  </a:cubicBezTo>
                  <a:cubicBezTo>
                    <a:pt x="6643006" y="4132076"/>
                    <a:pt x="4301973" y="5025199"/>
                    <a:pt x="3201306" y="5495099"/>
                  </a:cubicBezTo>
                  <a:cubicBezTo>
                    <a:pt x="2100639" y="5964999"/>
                    <a:pt x="276073" y="4762732"/>
                    <a:pt x="39006" y="4110799"/>
                  </a:cubicBezTo>
                  <a:close/>
                </a:path>
              </a:pathLst>
            </a:custGeom>
            <a:solidFill>
              <a:srgbClr val="91C7F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327" y="-96929"/>
              <a:ext cx="7538945" cy="6858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35297" y="627846"/>
            <a:ext cx="6559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问题与挑战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35297" y="2129426"/>
            <a:ext cx="7783489" cy="2627637"/>
            <a:chOff x="635297" y="2970251"/>
            <a:chExt cx="5426413" cy="262763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97" y="3108959"/>
              <a:ext cx="915209" cy="91520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749393" y="2970251"/>
              <a:ext cx="43123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b="1" dirty="0">
                  <a:latin typeface="Heiti SC Medium" pitchFamily="2" charset="-128"/>
                  <a:ea typeface="Heiti SC Medium" pitchFamily="2" charset="-128"/>
                </a:rPr>
                <a:t>start-</a:t>
              </a:r>
              <a:r>
                <a:rPr lang="en-US" altLang="zh-CN" sz="2500" b="1" dirty="0" err="1">
                  <a:latin typeface="Heiti SC Medium" pitchFamily="2" charset="-128"/>
                  <a:ea typeface="Heiti SC Medium" pitchFamily="2" charset="-128"/>
                </a:rPr>
                <a:t>all.sh</a:t>
              </a:r>
              <a:r>
                <a:rPr lang="zh-CN" altLang="zh-CN" sz="2500" b="1" dirty="0">
                  <a:latin typeface="Heiti SC Medium" pitchFamily="2" charset="-128"/>
                  <a:ea typeface="Heiti SC Medium" pitchFamily="2" charset="-128"/>
                </a:rPr>
                <a:t>命令下达后</a:t>
              </a:r>
              <a:r>
                <a:rPr lang="en-US" altLang="zh-CN" sz="2500" b="1" dirty="0" err="1">
                  <a:latin typeface="Heiti SC Medium" pitchFamily="2" charset="-128"/>
                  <a:ea typeface="Heiti SC Medium" pitchFamily="2" charset="-128"/>
                </a:rPr>
                <a:t>datanode</a:t>
              </a:r>
              <a:r>
                <a:rPr lang="zh-CN" altLang="zh-CN" sz="2500" b="1" dirty="0">
                  <a:latin typeface="Heiti SC Medium" pitchFamily="2" charset="-128"/>
                  <a:ea typeface="Heiti SC Medium" pitchFamily="2" charset="-128"/>
                </a:rPr>
                <a:t>未启动</a:t>
              </a:r>
              <a:endParaRPr lang="zh-CN" altLang="en-US" sz="2500" b="1" spc="3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49393" y="3566563"/>
              <a:ext cx="388748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多次</a:t>
              </a:r>
              <a:r>
                <a:rPr lang="en-US" altLang="zh-CN" dirty="0" err="1"/>
                <a:t>hadoop</a:t>
              </a:r>
              <a:r>
                <a:rPr lang="en-US" altLang="zh-CN" dirty="0"/>
                <a:t> </a:t>
              </a:r>
              <a:r>
                <a:rPr lang="en-US" altLang="zh-CN" dirty="0" err="1"/>
                <a:t>namenode</a:t>
              </a:r>
              <a:r>
                <a:rPr lang="en-US" altLang="zh-CN" dirty="0"/>
                <a:t> -format</a:t>
              </a:r>
              <a:r>
                <a:rPr lang="zh-CN" altLang="zh-CN" dirty="0"/>
                <a:t>格式化</a:t>
              </a:r>
              <a:r>
                <a:rPr lang="en-US" altLang="zh-CN" dirty="0" err="1"/>
                <a:t>namenode</a:t>
              </a:r>
              <a:r>
                <a:rPr lang="zh-CN" altLang="zh-CN" dirty="0"/>
                <a:t>时，会在</a:t>
              </a:r>
              <a:r>
                <a:rPr lang="en-US" altLang="zh-CN" dirty="0" err="1"/>
                <a:t>namenode</a:t>
              </a:r>
              <a:r>
                <a:rPr lang="zh-CN" altLang="zh-CN" dirty="0"/>
                <a:t>数据文件夹中保存一个</a:t>
              </a:r>
              <a:r>
                <a:rPr lang="en-US" altLang="zh-CN" dirty="0"/>
                <a:t>current/VERSION</a:t>
              </a:r>
              <a:r>
                <a:rPr lang="zh-CN" altLang="zh-CN" dirty="0"/>
                <a:t>文件，记录</a:t>
              </a:r>
              <a:r>
                <a:rPr lang="en-US" altLang="zh-CN" dirty="0" err="1"/>
                <a:t>clusterID</a:t>
              </a:r>
              <a:r>
                <a:rPr lang="zh-CN" altLang="zh-CN" dirty="0"/>
                <a:t>，</a:t>
              </a:r>
              <a:r>
                <a:rPr lang="en-US" altLang="zh-CN" dirty="0" err="1"/>
                <a:t>datanode</a:t>
              </a:r>
              <a:r>
                <a:rPr lang="zh-CN" altLang="zh-CN" dirty="0"/>
                <a:t>中保存的</a:t>
              </a:r>
              <a:r>
                <a:rPr lang="en-US" altLang="zh-CN" dirty="0"/>
                <a:t>current/VERSION</a:t>
              </a:r>
              <a:r>
                <a:rPr lang="zh-CN" altLang="zh-CN" dirty="0"/>
                <a:t>文件中的</a:t>
              </a:r>
              <a:r>
                <a:rPr lang="en-US" altLang="zh-CN" dirty="0" err="1"/>
                <a:t>clustreID</a:t>
              </a:r>
              <a:r>
                <a:rPr lang="zh-CN" altLang="zh-CN" dirty="0"/>
                <a:t>的值是上一次格式化保存的</a:t>
              </a:r>
              <a:r>
                <a:rPr lang="en-US" altLang="zh-CN" dirty="0" err="1"/>
                <a:t>clusterID</a:t>
              </a:r>
              <a:r>
                <a:rPr lang="zh-CN" altLang="zh-CN" dirty="0"/>
                <a:t>，这样，</a:t>
              </a:r>
              <a:r>
                <a:rPr lang="en-US" altLang="zh-CN" dirty="0" err="1"/>
                <a:t>datanode</a:t>
              </a:r>
              <a:r>
                <a:rPr lang="zh-CN" altLang="zh-CN" dirty="0"/>
                <a:t>和</a:t>
              </a:r>
              <a:r>
                <a:rPr lang="en-US" altLang="zh-CN" dirty="0" err="1"/>
                <a:t>namenode</a:t>
              </a:r>
              <a:r>
                <a:rPr lang="zh-CN" altLang="zh-CN" dirty="0"/>
                <a:t>之间的</a:t>
              </a:r>
              <a:r>
                <a:rPr lang="en-US" altLang="zh-CN" dirty="0"/>
                <a:t>ID</a:t>
              </a:r>
              <a:r>
                <a:rPr lang="zh-CN" altLang="zh-CN" dirty="0"/>
                <a:t>不一致，通过删除</a:t>
              </a:r>
              <a:r>
                <a:rPr lang="en-US" altLang="zh-CN" dirty="0" err="1"/>
                <a:t>hdfs</a:t>
              </a:r>
              <a:r>
                <a:rPr lang="zh-CN" altLang="zh-CN" dirty="0"/>
                <a:t>文件夹下的</a:t>
              </a:r>
              <a:r>
                <a:rPr lang="en-US" altLang="zh-CN" dirty="0"/>
                <a:t>data</a:t>
              </a:r>
              <a:r>
                <a:rPr lang="zh-CN" altLang="zh-CN" dirty="0"/>
                <a:t>和</a:t>
              </a:r>
              <a:r>
                <a:rPr lang="en-US" altLang="zh-CN" dirty="0"/>
                <a:t>name</a:t>
              </a:r>
              <a:r>
                <a:rPr lang="zh-CN" altLang="zh-CN" dirty="0"/>
                <a:t>文件再重新</a:t>
              </a:r>
              <a:r>
                <a:rPr lang="en-US" altLang="zh-CN" dirty="0" err="1"/>
                <a:t>hadoop</a:t>
              </a:r>
              <a:r>
                <a:rPr lang="en-US" altLang="zh-CN" dirty="0"/>
                <a:t> </a:t>
              </a:r>
              <a:r>
                <a:rPr lang="en-US" altLang="zh-CN" dirty="0" err="1"/>
                <a:t>namenode</a:t>
              </a:r>
              <a:r>
                <a:rPr lang="en-US" altLang="zh-CN" dirty="0"/>
                <a:t> -format</a:t>
              </a:r>
              <a:r>
                <a:rPr lang="zh-CN" altLang="zh-CN" dirty="0"/>
                <a:t>格式化后正常。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343680" y="950569"/>
            <a:ext cx="5650200" cy="4947311"/>
          </a:xfrm>
          <a:custGeom>
            <a:avLst/>
            <a:gdLst>
              <a:gd name="connsiteX0" fmla="*/ 0 w 6290280"/>
              <a:gd name="connsiteY0" fmla="*/ 2468880 h 4937760"/>
              <a:gd name="connsiteX1" fmla="*/ 3145140 w 6290280"/>
              <a:gd name="connsiteY1" fmla="*/ 0 h 4937760"/>
              <a:gd name="connsiteX2" fmla="*/ 6290280 w 6290280"/>
              <a:gd name="connsiteY2" fmla="*/ 2468880 h 4937760"/>
              <a:gd name="connsiteX3" fmla="*/ 3145140 w 6290280"/>
              <a:gd name="connsiteY3" fmla="*/ 4937760 h 4937760"/>
              <a:gd name="connsiteX4" fmla="*/ 0 w 6290280"/>
              <a:gd name="connsiteY4" fmla="*/ 2468880 h 4937760"/>
              <a:gd name="connsiteX0" fmla="*/ 0 w 6031200"/>
              <a:gd name="connsiteY0" fmla="*/ 2929572 h 4946709"/>
              <a:gd name="connsiteX1" fmla="*/ 2886060 w 6031200"/>
              <a:gd name="connsiteY1" fmla="*/ 3492 h 4946709"/>
              <a:gd name="connsiteX2" fmla="*/ 6031200 w 6031200"/>
              <a:gd name="connsiteY2" fmla="*/ 2472372 h 4946709"/>
              <a:gd name="connsiteX3" fmla="*/ 2886060 w 6031200"/>
              <a:gd name="connsiteY3" fmla="*/ 4941252 h 4946709"/>
              <a:gd name="connsiteX4" fmla="*/ 0 w 6031200"/>
              <a:gd name="connsiteY4" fmla="*/ 2929572 h 4946709"/>
              <a:gd name="connsiteX0" fmla="*/ 0 w 5650200"/>
              <a:gd name="connsiteY0" fmla="*/ 2929840 h 4947311"/>
              <a:gd name="connsiteX1" fmla="*/ 2886060 w 5650200"/>
              <a:gd name="connsiteY1" fmla="*/ 3760 h 4947311"/>
              <a:gd name="connsiteX2" fmla="*/ 5650200 w 5650200"/>
              <a:gd name="connsiteY2" fmla="*/ 2457400 h 4947311"/>
              <a:gd name="connsiteX3" fmla="*/ 2886060 w 5650200"/>
              <a:gd name="connsiteY3" fmla="*/ 4941520 h 4947311"/>
              <a:gd name="connsiteX4" fmla="*/ 0 w 5650200"/>
              <a:gd name="connsiteY4" fmla="*/ 2929840 h 4947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0200" h="4947311">
                <a:moveTo>
                  <a:pt x="0" y="2929840"/>
                </a:moveTo>
                <a:cubicBezTo>
                  <a:pt x="0" y="1566315"/>
                  <a:pt x="1944360" y="82500"/>
                  <a:pt x="2886060" y="3760"/>
                </a:cubicBezTo>
                <a:cubicBezTo>
                  <a:pt x="3827760" y="-74980"/>
                  <a:pt x="5650200" y="1093875"/>
                  <a:pt x="5650200" y="2457400"/>
                </a:cubicBezTo>
                <a:cubicBezTo>
                  <a:pt x="5650200" y="3820925"/>
                  <a:pt x="3827760" y="4862780"/>
                  <a:pt x="2886060" y="4941520"/>
                </a:cubicBezTo>
                <a:cubicBezTo>
                  <a:pt x="1944360" y="5020260"/>
                  <a:pt x="0" y="4293365"/>
                  <a:pt x="0" y="2929840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16" y="2190315"/>
            <a:ext cx="4697183" cy="370756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>
            <p:extLst/>
          </p:nvPr>
        </p:nvGraphicFramePr>
        <p:xfrm>
          <a:off x="-173097" y="1335863"/>
          <a:ext cx="3454400" cy="2302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-173097" y="4180967"/>
          <a:ext cx="3454400" cy="2302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715035" y="1691229"/>
            <a:ext cx="3954627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Hadoop</a:t>
            </a:r>
            <a:r>
              <a:rPr lang="zh-CN" altLang="en-US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文件代码</a:t>
            </a:r>
            <a:endParaRPr lang="en-US" altLang="zh-CN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堆溢出</a:t>
            </a:r>
            <a:endParaRPr lang="en-US" altLang="zh-CN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命令行操作</a:t>
            </a:r>
            <a:endParaRPr lang="en-US" altLang="zh-CN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大数据特点</a:t>
            </a:r>
            <a:endParaRPr lang="en-US" altLang="zh-CN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分布式集群</a:t>
            </a:r>
            <a:endParaRPr lang="en-US" altLang="zh-CN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32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16B253-73DF-FC4C-B20C-6BB10D2580E2}"/>
              </a:ext>
            </a:extLst>
          </p:cNvPr>
          <p:cNvSpPr txBox="1"/>
          <p:nvPr/>
        </p:nvSpPr>
        <p:spPr>
          <a:xfrm>
            <a:off x="370205" y="293314"/>
            <a:ext cx="65595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spc="300" dirty="0">
                <a:latin typeface="Heiti SC Medium" pitchFamily="2" charset="-128"/>
                <a:ea typeface="Heiti SC Medium" pitchFamily="2" charset="-128"/>
              </a:rPr>
              <a:t>心得与体会</a:t>
            </a:r>
          </a:p>
        </p:txBody>
      </p:sp>
    </p:spTree>
    <p:extLst>
      <p:ext uri="{BB962C8B-B14F-4D97-AF65-F5344CB8AC3E}">
        <p14:creationId xmlns:p14="http://schemas.microsoft.com/office/powerpoint/2010/main" val="251251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8" grpId="0">
        <p:bldAsOne/>
      </p:bldGraphic>
      <p:bldGraphic spid="10" grpId="0">
        <p:bldAsOne/>
      </p:bldGraphic>
      <p:bldP spid="1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>
            <a:off x="0" y="1329395"/>
            <a:ext cx="7747350" cy="5528605"/>
          </a:xfrm>
          <a:custGeom>
            <a:avLst/>
            <a:gdLst>
              <a:gd name="connsiteX0" fmla="*/ 2304401 w 7747350"/>
              <a:gd name="connsiteY0" fmla="*/ 1451 h 5528605"/>
              <a:gd name="connsiteX1" fmla="*/ 7724126 w 7747350"/>
              <a:gd name="connsiteY1" fmla="*/ 3639256 h 5528605"/>
              <a:gd name="connsiteX2" fmla="*/ 6950771 w 7747350"/>
              <a:gd name="connsiteY2" fmla="*/ 5465476 h 5528605"/>
              <a:gd name="connsiteX3" fmla="*/ 6852610 w 7747350"/>
              <a:gd name="connsiteY3" fmla="*/ 5528605 h 5528605"/>
              <a:gd name="connsiteX4" fmla="*/ 1883338 w 7747350"/>
              <a:gd name="connsiteY4" fmla="*/ 5528605 h 5528605"/>
              <a:gd name="connsiteX5" fmla="*/ 1873049 w 7747350"/>
              <a:gd name="connsiteY5" fmla="*/ 5521238 h 5528605"/>
              <a:gd name="connsiteX6" fmla="*/ 46976 w 7747350"/>
              <a:gd name="connsiteY6" fmla="*/ 3239206 h 5528605"/>
              <a:gd name="connsiteX7" fmla="*/ 2304401 w 7747350"/>
              <a:gd name="connsiteY7" fmla="*/ 1451 h 552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7350" h="5528605">
                <a:moveTo>
                  <a:pt x="2304401" y="1451"/>
                </a:moveTo>
                <a:cubicBezTo>
                  <a:pt x="3583926" y="68126"/>
                  <a:pt x="7305026" y="543180"/>
                  <a:pt x="7724126" y="3639256"/>
                </a:cubicBezTo>
                <a:cubicBezTo>
                  <a:pt x="7840807" y="4485393"/>
                  <a:pt x="7507780" y="5063212"/>
                  <a:pt x="6950771" y="5465476"/>
                </a:cubicBezTo>
                <a:lnTo>
                  <a:pt x="6852610" y="5528605"/>
                </a:lnTo>
                <a:lnTo>
                  <a:pt x="1883338" y="5528605"/>
                </a:lnTo>
                <a:lnTo>
                  <a:pt x="1873049" y="5521238"/>
                </a:lnTo>
                <a:cubicBezTo>
                  <a:pt x="955572" y="4817059"/>
                  <a:pt x="221998" y="3833784"/>
                  <a:pt x="46976" y="3239206"/>
                </a:cubicBezTo>
                <a:cubicBezTo>
                  <a:pt x="-264174" y="2182179"/>
                  <a:pt x="1024876" y="-65224"/>
                  <a:pt x="2304401" y="145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8"/>
          <a:stretch>
            <a:fillRect/>
          </a:stretch>
        </p:blipFill>
        <p:spPr>
          <a:xfrm>
            <a:off x="0" y="958958"/>
            <a:ext cx="6765101" cy="5892185"/>
          </a:xfrm>
          <a:custGeom>
            <a:avLst/>
            <a:gdLst>
              <a:gd name="connsiteX0" fmla="*/ 0 w 7874000"/>
              <a:gd name="connsiteY0" fmla="*/ 0 h 6858000"/>
              <a:gd name="connsiteX1" fmla="*/ 7874000 w 7874000"/>
              <a:gd name="connsiteY1" fmla="*/ 0 h 6858000"/>
              <a:gd name="connsiteX2" fmla="*/ 7874000 w 7874000"/>
              <a:gd name="connsiteY2" fmla="*/ 6858000 h 6858000"/>
              <a:gd name="connsiteX3" fmla="*/ 0 w 787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4000" h="6858000">
                <a:moveTo>
                  <a:pt x="0" y="0"/>
                </a:moveTo>
                <a:lnTo>
                  <a:pt x="7874000" y="0"/>
                </a:lnTo>
                <a:lnTo>
                  <a:pt x="787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5016500" y="898508"/>
            <a:ext cx="6559550" cy="2038230"/>
            <a:chOff x="5016500" y="898508"/>
            <a:chExt cx="6559550" cy="2038230"/>
          </a:xfrm>
        </p:grpSpPr>
        <p:sp>
          <p:nvSpPr>
            <p:cNvPr id="29" name="文本框 28"/>
            <p:cNvSpPr txBox="1"/>
            <p:nvPr/>
          </p:nvSpPr>
          <p:spPr>
            <a:xfrm>
              <a:off x="5016500" y="898508"/>
              <a:ext cx="65595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000" spc="600" dirty="0"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谢谢欣赏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0471150" y="1952222"/>
              <a:ext cx="965200" cy="127000"/>
            </a:xfrm>
            <a:prstGeom prst="rect">
              <a:avLst/>
            </a:prstGeom>
            <a:solidFill>
              <a:srgbClr val="36E3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962650" y="2382740"/>
              <a:ext cx="561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000" dirty="0">
                  <a:solidFill>
                    <a:srgbClr val="36E3FE"/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THANK YOU</a:t>
              </a:r>
              <a:endParaRPr lang="zh-CN" altLang="en-US" sz="3000" dirty="0">
                <a:solidFill>
                  <a:srgbClr val="36E3FE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05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0" y="1867553"/>
            <a:ext cx="7734300" cy="4835042"/>
          </a:xfrm>
          <a:custGeom>
            <a:avLst/>
            <a:gdLst>
              <a:gd name="connsiteX0" fmla="*/ 2824163 w 7734300"/>
              <a:gd name="connsiteY0" fmla="*/ 586 h 4835042"/>
              <a:gd name="connsiteX1" fmla="*/ 4076700 w 7734300"/>
              <a:gd name="connsiteY1" fmla="*/ 218519 h 4835042"/>
              <a:gd name="connsiteX2" fmla="*/ 7734300 w 7734300"/>
              <a:gd name="connsiteY2" fmla="*/ 2166333 h 4835042"/>
              <a:gd name="connsiteX3" fmla="*/ 3543300 w 7734300"/>
              <a:gd name="connsiteY3" fmla="*/ 4704697 h 4835042"/>
              <a:gd name="connsiteX4" fmla="*/ 23924 w 7734300"/>
              <a:gd name="connsiteY4" fmla="*/ 2117429 h 4835042"/>
              <a:gd name="connsiteX5" fmla="*/ 0 w 7734300"/>
              <a:gd name="connsiteY5" fmla="*/ 2048518 h 4835042"/>
              <a:gd name="connsiteX6" fmla="*/ 0 w 7734300"/>
              <a:gd name="connsiteY6" fmla="*/ 1024863 h 4835042"/>
              <a:gd name="connsiteX7" fmla="*/ 28147 w 7734300"/>
              <a:gd name="connsiteY7" fmla="*/ 993173 h 4835042"/>
              <a:gd name="connsiteX8" fmla="*/ 1790700 w 7734300"/>
              <a:gd name="connsiteY8" fmla="*/ 189846 h 4835042"/>
              <a:gd name="connsiteX9" fmla="*/ 2824163 w 7734300"/>
              <a:gd name="connsiteY9" fmla="*/ 586 h 483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34300" h="4835042">
                <a:moveTo>
                  <a:pt x="2824163" y="586"/>
                </a:moveTo>
                <a:cubicBezTo>
                  <a:pt x="3184525" y="-6734"/>
                  <a:pt x="3581400" y="53812"/>
                  <a:pt x="4076700" y="218519"/>
                </a:cubicBezTo>
                <a:cubicBezTo>
                  <a:pt x="5067300" y="547933"/>
                  <a:pt x="7715250" y="691347"/>
                  <a:pt x="7734300" y="2166333"/>
                </a:cubicBezTo>
                <a:cubicBezTo>
                  <a:pt x="7620000" y="4441419"/>
                  <a:pt x="6191250" y="3901422"/>
                  <a:pt x="3543300" y="4704697"/>
                </a:cubicBezTo>
                <a:cubicBezTo>
                  <a:pt x="1309092" y="5382461"/>
                  <a:pt x="422040" y="3251802"/>
                  <a:pt x="23924" y="2117429"/>
                </a:cubicBezTo>
                <a:lnTo>
                  <a:pt x="0" y="2048518"/>
                </a:lnTo>
                <a:lnTo>
                  <a:pt x="0" y="1024863"/>
                </a:lnTo>
                <a:lnTo>
                  <a:pt x="28147" y="993173"/>
                </a:lnTo>
                <a:cubicBezTo>
                  <a:pt x="434082" y="599007"/>
                  <a:pt x="1310481" y="336635"/>
                  <a:pt x="1790700" y="189846"/>
                </a:cubicBezTo>
                <a:cubicBezTo>
                  <a:pt x="2139950" y="83091"/>
                  <a:pt x="2463800" y="7905"/>
                  <a:pt x="2824163" y="586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211"/>
            <a:ext cx="7181850" cy="55317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37622" y="326258"/>
            <a:ext cx="5613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>
                    <a:lumMod val="85000"/>
                  </a:schemeClr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INDEX</a:t>
            </a:r>
            <a:endParaRPr lang="zh-CN" altLang="en-US" sz="3500" dirty="0">
              <a:solidFill>
                <a:schemeClr val="bg1">
                  <a:lumMod val="85000"/>
                </a:schemeClr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154814" y="641729"/>
            <a:ext cx="3162856" cy="3382962"/>
            <a:chOff x="8472096" y="1867553"/>
            <a:chExt cx="2235199" cy="3382962"/>
          </a:xfrm>
        </p:grpSpPr>
        <p:sp>
          <p:nvSpPr>
            <p:cNvPr id="14" name="文本框 13"/>
            <p:cNvSpPr txBox="1"/>
            <p:nvPr/>
          </p:nvSpPr>
          <p:spPr>
            <a:xfrm>
              <a:off x="8472096" y="1867553"/>
              <a:ext cx="223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1.</a:t>
              </a:r>
              <a:r>
                <a:rPr kumimoji="1" lang="zh-CN" altLang="en-US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测试环境</a:t>
              </a:r>
              <a:endParaRPr lang="zh-CN" altLang="en-US" sz="35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472096" y="2972453"/>
              <a:ext cx="2235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2.</a:t>
              </a:r>
              <a:r>
                <a:rPr kumimoji="1" lang="zh-CN" altLang="en-US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数据集特征及测试结果</a:t>
              </a:r>
              <a:endParaRPr lang="zh-CN" altLang="en-US" sz="35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472096" y="4604184"/>
              <a:ext cx="2235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3.</a:t>
              </a:r>
              <a:r>
                <a:rPr kumimoji="1" lang="zh-CN" altLang="en-US" sz="3600" dirty="0">
                  <a:latin typeface="Heiti SC Medium" pitchFamily="2" charset="-128"/>
                  <a:ea typeface="Heiti SC Medium" pitchFamily="2" charset="-128"/>
                  <a:cs typeface="Arial" panose="020B0604020202020204" pitchFamily="34" charset="0"/>
                </a:rPr>
                <a:t>工作动机</a:t>
              </a:r>
              <a:endParaRPr lang="zh-CN" altLang="en-US" sz="35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AE778B-33C7-474F-A705-8F5E4AC6E653}"/>
              </a:ext>
            </a:extLst>
          </p:cNvPr>
          <p:cNvSpPr txBox="1"/>
          <p:nvPr/>
        </p:nvSpPr>
        <p:spPr>
          <a:xfrm>
            <a:off x="8118568" y="4349795"/>
            <a:ext cx="343415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Heiti SC Medium" pitchFamily="2" charset="-128"/>
                <a:ea typeface="Heiti SC Medium" pitchFamily="2" charset="-128"/>
                <a:cs typeface="Arial" panose="020B0604020202020204" pitchFamily="34" charset="0"/>
              </a:rPr>
              <a:t>4.</a:t>
            </a:r>
            <a:r>
              <a:rPr kumimoji="1" lang="zh-CN" altLang="en-US" sz="3600" dirty="0">
                <a:latin typeface="Heiti SC Medium" pitchFamily="2" charset="-128"/>
                <a:ea typeface="Heiti SC Medium" pitchFamily="2" charset="-128"/>
                <a:cs typeface="Arial" panose="020B0604020202020204" pitchFamily="34" charset="0"/>
              </a:rPr>
              <a:t>问题挑战</a:t>
            </a:r>
            <a:endParaRPr kumimoji="1" lang="en-US" altLang="zh-CN" sz="3600" dirty="0">
              <a:latin typeface="Heiti SC Medium" pitchFamily="2" charset="-128"/>
              <a:ea typeface="Heiti SC Medium" pitchFamily="2" charset="-128"/>
              <a:cs typeface="Arial" panose="020B0604020202020204" pitchFamily="34" charset="0"/>
            </a:endParaRPr>
          </a:p>
          <a:p>
            <a:r>
              <a:rPr kumimoji="1" lang="zh-CN" altLang="en-US" sz="3600" dirty="0">
                <a:latin typeface="Heiti SC Medium" pitchFamily="2" charset="-128"/>
                <a:ea typeface="Heiti SC Medium" pitchFamily="2" charset="-128"/>
                <a:cs typeface="Arial" panose="020B0604020202020204" pitchFamily="34" charset="0"/>
              </a:rPr>
              <a:t>及心得体会</a:t>
            </a:r>
          </a:p>
          <a:p>
            <a:endParaRPr lang="zh-CN" altLang="en-US" sz="35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3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411194" y="2696487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kumimoji="1" lang="zh-CN" altLang="en-US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测试环境</a:t>
            </a:r>
            <a:endParaRPr lang="zh-CN" altLang="en-US" sz="4500" i="1" spc="600" dirty="0"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11194" y="3558261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ENVIRONMENT</a:t>
            </a:r>
            <a:endParaRPr lang="zh-CN" altLang="en-US" sz="3000" dirty="0">
              <a:solidFill>
                <a:srgbClr val="47D6F4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85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>
            <a:off x="4465320" y="1188720"/>
            <a:ext cx="7726680" cy="5669280"/>
          </a:xfrm>
          <a:custGeom>
            <a:avLst/>
            <a:gdLst>
              <a:gd name="connsiteX0" fmla="*/ 3964914 w 7374244"/>
              <a:gd name="connsiteY0" fmla="*/ 641 h 4914332"/>
              <a:gd name="connsiteX1" fmla="*/ 6792669 w 7374244"/>
              <a:gd name="connsiteY1" fmla="*/ 815982 h 4914332"/>
              <a:gd name="connsiteX2" fmla="*/ 7366225 w 7374244"/>
              <a:gd name="connsiteY2" fmla="*/ 2477144 h 4914332"/>
              <a:gd name="connsiteX3" fmla="*/ 6548094 w 7374244"/>
              <a:gd name="connsiteY3" fmla="*/ 4534541 h 4914332"/>
              <a:gd name="connsiteX4" fmla="*/ 6083444 w 7374244"/>
              <a:gd name="connsiteY4" fmla="*/ 4850950 h 4914332"/>
              <a:gd name="connsiteX5" fmla="*/ 5977693 w 7374244"/>
              <a:gd name="connsiteY5" fmla="*/ 4914332 h 4914332"/>
              <a:gd name="connsiteX6" fmla="*/ 867867 w 7374244"/>
              <a:gd name="connsiteY6" fmla="*/ 4914332 h 4914332"/>
              <a:gd name="connsiteX7" fmla="*/ 689507 w 7374244"/>
              <a:gd name="connsiteY7" fmla="*/ 4782396 h 4914332"/>
              <a:gd name="connsiteX8" fmla="*/ 55854 w 7374244"/>
              <a:gd name="connsiteY8" fmla="*/ 4138301 h 4914332"/>
              <a:gd name="connsiteX9" fmla="*/ 1239745 w 7374244"/>
              <a:gd name="connsiteY9" fmla="*/ 2461904 h 4914332"/>
              <a:gd name="connsiteX10" fmla="*/ 1818865 w 7374244"/>
              <a:gd name="connsiteY10" fmla="*/ 922663 h 4914332"/>
              <a:gd name="connsiteX11" fmla="*/ 3964914 w 7374244"/>
              <a:gd name="connsiteY11" fmla="*/ 641 h 491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74244" h="4914332">
                <a:moveTo>
                  <a:pt x="3964914" y="641"/>
                </a:moveTo>
                <a:cubicBezTo>
                  <a:pt x="4793881" y="-17139"/>
                  <a:pt x="6281664" y="337192"/>
                  <a:pt x="6792669" y="815982"/>
                </a:cubicBezTo>
                <a:cubicBezTo>
                  <a:pt x="7303674" y="1294772"/>
                  <a:pt x="7406987" y="1857384"/>
                  <a:pt x="7366225" y="2477144"/>
                </a:cubicBezTo>
                <a:cubicBezTo>
                  <a:pt x="7325463" y="3096904"/>
                  <a:pt x="7198799" y="4032892"/>
                  <a:pt x="6548094" y="4534541"/>
                </a:cubicBezTo>
                <a:cubicBezTo>
                  <a:pt x="6426087" y="4628600"/>
                  <a:pt x="6267590" y="4737126"/>
                  <a:pt x="6083444" y="4850950"/>
                </a:cubicBezTo>
                <a:lnTo>
                  <a:pt x="5977693" y="4914332"/>
                </a:lnTo>
                <a:lnTo>
                  <a:pt x="867867" y="4914332"/>
                </a:lnTo>
                <a:lnTo>
                  <a:pt x="689507" y="4782396"/>
                </a:lnTo>
                <a:cubicBezTo>
                  <a:pt x="385210" y="4547281"/>
                  <a:pt x="154134" y="4316498"/>
                  <a:pt x="55854" y="4138301"/>
                </a:cubicBezTo>
                <a:cubicBezTo>
                  <a:pt x="-258641" y="3568072"/>
                  <a:pt x="839695" y="3044834"/>
                  <a:pt x="1239745" y="2461904"/>
                </a:cubicBezTo>
                <a:cubicBezTo>
                  <a:pt x="1584380" y="1969144"/>
                  <a:pt x="1476430" y="1315093"/>
                  <a:pt x="1818865" y="922663"/>
                </a:cubicBezTo>
                <a:cubicBezTo>
                  <a:pt x="2161300" y="530233"/>
                  <a:pt x="3135947" y="18421"/>
                  <a:pt x="3964914" y="641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5" y="4426030"/>
            <a:ext cx="2844625" cy="243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" y="556921"/>
            <a:ext cx="717711" cy="7841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6" y="3598291"/>
            <a:ext cx="717711" cy="784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21A2A6-C255-AB46-9743-6B3FB512A80E}"/>
              </a:ext>
            </a:extLst>
          </p:cNvPr>
          <p:cNvSpPr txBox="1"/>
          <p:nvPr/>
        </p:nvSpPr>
        <p:spPr>
          <a:xfrm>
            <a:off x="2049517" y="714703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CPU</a:t>
            </a:r>
            <a:r>
              <a:rPr kumimoji="1" lang="zh-CN" altLang="en-US" sz="3200" b="1" dirty="0"/>
              <a:t>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BDF340-ABFD-AE49-B0DB-081AF3A0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09" y="0"/>
            <a:ext cx="6011917" cy="3604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15ACD2-63F4-3D42-9888-BCFB804FCE1E}"/>
              </a:ext>
            </a:extLst>
          </p:cNvPr>
          <p:cNvSpPr txBox="1"/>
          <p:nvPr/>
        </p:nvSpPr>
        <p:spPr>
          <a:xfrm>
            <a:off x="2030281" y="3805708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虚拟机配置（三台虚拟机配置相同）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86F009-459B-6B48-9ED0-7053262EC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725" y="4352888"/>
            <a:ext cx="4655694" cy="25782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675089-596B-964D-A95F-BDF57AF595A6}"/>
              </a:ext>
            </a:extLst>
          </p:cNvPr>
          <p:cNvSpPr txBox="1"/>
          <p:nvPr/>
        </p:nvSpPr>
        <p:spPr>
          <a:xfrm>
            <a:off x="1166519" y="4800607"/>
            <a:ext cx="3085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内存 </a:t>
            </a:r>
            <a:r>
              <a:rPr kumimoji="1" lang="en-US" altLang="zh-CN" dirty="0"/>
              <a:t>2GB</a:t>
            </a:r>
          </a:p>
          <a:p>
            <a:r>
              <a:rPr kumimoji="1" lang="zh-CN" altLang="en-US" dirty="0"/>
              <a:t>硬盘 </a:t>
            </a:r>
            <a:r>
              <a:rPr kumimoji="1" lang="en-US" altLang="zh-CN" dirty="0"/>
              <a:t>20GB</a:t>
            </a:r>
          </a:p>
          <a:p>
            <a:r>
              <a:rPr kumimoji="1" lang="zh-CN" altLang="en-US" dirty="0"/>
              <a:t>虚拟机系统：</a:t>
            </a:r>
            <a:r>
              <a:rPr lang="en-US" altLang="zh-CN" dirty="0"/>
              <a:t> Ubuntu18.04.1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5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5049224" y="1"/>
            <a:ext cx="7142777" cy="5712741"/>
          </a:xfrm>
          <a:custGeom>
            <a:avLst/>
            <a:gdLst>
              <a:gd name="connsiteX0" fmla="*/ 2225894 w 7142777"/>
              <a:gd name="connsiteY0" fmla="*/ 0 h 5712741"/>
              <a:gd name="connsiteX1" fmla="*/ 7142777 w 7142777"/>
              <a:gd name="connsiteY1" fmla="*/ 0 h 5712741"/>
              <a:gd name="connsiteX2" fmla="*/ 7142777 w 7142777"/>
              <a:gd name="connsiteY2" fmla="*/ 5148345 h 5712741"/>
              <a:gd name="connsiteX3" fmla="*/ 7051966 w 7142777"/>
              <a:gd name="connsiteY3" fmla="*/ 5152435 h 5712741"/>
              <a:gd name="connsiteX4" fmla="*/ 6006372 w 7142777"/>
              <a:gd name="connsiteY4" fmla="*/ 5135880 h 5712741"/>
              <a:gd name="connsiteX5" fmla="*/ 3781332 w 7142777"/>
              <a:gd name="connsiteY5" fmla="*/ 5608320 h 5712741"/>
              <a:gd name="connsiteX6" fmla="*/ 2402111 w 7142777"/>
              <a:gd name="connsiteY6" fmla="*/ 5617944 h 5712741"/>
              <a:gd name="connsiteX7" fmla="*/ 672372 w 7142777"/>
              <a:gd name="connsiteY7" fmla="*/ 4330164 h 5712741"/>
              <a:gd name="connsiteX8" fmla="*/ 1812 w 7142777"/>
              <a:gd name="connsiteY8" fmla="*/ 2712718 h 5712741"/>
              <a:gd name="connsiteX9" fmla="*/ 321852 w 7142777"/>
              <a:gd name="connsiteY9" fmla="*/ 1752599 h 5712741"/>
              <a:gd name="connsiteX10" fmla="*/ 1739171 w 7142777"/>
              <a:gd name="connsiteY10" fmla="*/ 1112519 h 5712741"/>
              <a:gd name="connsiteX11" fmla="*/ 2212244 w 7142777"/>
              <a:gd name="connsiteY11" fmla="*/ 33366 h 571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42777" h="5712741">
                <a:moveTo>
                  <a:pt x="2225894" y="0"/>
                </a:moveTo>
                <a:lnTo>
                  <a:pt x="7142777" y="0"/>
                </a:lnTo>
                <a:lnTo>
                  <a:pt x="7142777" y="5148345"/>
                </a:lnTo>
                <a:lnTo>
                  <a:pt x="7051966" y="5152435"/>
                </a:lnTo>
                <a:cubicBezTo>
                  <a:pt x="6610108" y="5157653"/>
                  <a:pt x="6269262" y="5038725"/>
                  <a:pt x="6006372" y="5135880"/>
                </a:cubicBezTo>
                <a:cubicBezTo>
                  <a:pt x="4807492" y="5872480"/>
                  <a:pt x="4399822" y="5520356"/>
                  <a:pt x="3781332" y="5608320"/>
                </a:cubicBezTo>
                <a:cubicBezTo>
                  <a:pt x="3056162" y="5620084"/>
                  <a:pt x="3225071" y="5830970"/>
                  <a:pt x="2402111" y="5617944"/>
                </a:cubicBezTo>
                <a:cubicBezTo>
                  <a:pt x="1579151" y="5404918"/>
                  <a:pt x="1072421" y="4814368"/>
                  <a:pt x="672372" y="4330164"/>
                </a:cubicBezTo>
                <a:cubicBezTo>
                  <a:pt x="272321" y="3845960"/>
                  <a:pt x="-26128" y="2967052"/>
                  <a:pt x="1812" y="2712718"/>
                </a:cubicBezTo>
                <a:cubicBezTo>
                  <a:pt x="29752" y="2458384"/>
                  <a:pt x="19592" y="2006599"/>
                  <a:pt x="321852" y="1752599"/>
                </a:cubicBezTo>
                <a:cubicBezTo>
                  <a:pt x="624111" y="1498599"/>
                  <a:pt x="1328961" y="1695115"/>
                  <a:pt x="1739171" y="1112519"/>
                </a:cubicBezTo>
                <a:cubicBezTo>
                  <a:pt x="1893000" y="894046"/>
                  <a:pt x="2038971" y="478593"/>
                  <a:pt x="2212244" y="33366"/>
                </a:cubicBezTo>
                <a:close/>
              </a:path>
            </a:pathLst>
          </a:custGeom>
          <a:solidFill>
            <a:srgbClr val="E0D4FF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41" y="207746"/>
            <a:ext cx="5624760" cy="449284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61645" y="361767"/>
            <a:ext cx="6559550" cy="1415772"/>
            <a:chOff x="461645" y="1286678"/>
            <a:chExt cx="6559550" cy="1415772"/>
          </a:xfrm>
        </p:grpSpPr>
        <p:sp>
          <p:nvSpPr>
            <p:cNvPr id="8" name="文本框 7"/>
            <p:cNvSpPr txBox="1"/>
            <p:nvPr/>
          </p:nvSpPr>
          <p:spPr>
            <a:xfrm>
              <a:off x="461645" y="1286678"/>
              <a:ext cx="65595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0" spc="300" dirty="0">
                  <a:latin typeface="Heiti SC Medium" pitchFamily="2" charset="-128"/>
                  <a:ea typeface="Heiti SC Medium" pitchFamily="2" charset="-128"/>
                </a:rPr>
                <a:t>环境搭建步骤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1645" y="2148452"/>
              <a:ext cx="53505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spc="300" dirty="0">
                  <a:solidFill>
                    <a:srgbClr val="47D6F4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ENVIRONMENT</a:t>
              </a:r>
              <a:r>
                <a:rPr lang="zh-CN" altLang="en-US" sz="3000" spc="300" dirty="0">
                  <a:solidFill>
                    <a:srgbClr val="47D6F4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 </a:t>
              </a:r>
              <a:r>
                <a:rPr lang="en-US" altLang="zh-CN" sz="3000" spc="300" dirty="0">
                  <a:solidFill>
                    <a:srgbClr val="47D6F4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SETUP</a:t>
              </a:r>
              <a:endParaRPr lang="zh-CN" altLang="en-US" sz="3000" spc="300" dirty="0">
                <a:solidFill>
                  <a:srgbClr val="47D6F4"/>
                </a:solidFill>
                <a:latin typeface="苹方 粗体" panose="020B0600000000000000" pitchFamily="34" charset="-122"/>
                <a:ea typeface="苹方 粗体" panose="020B0600000000000000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118360" y="2064199"/>
            <a:ext cx="6468428" cy="389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1.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安装前准备</a:t>
            </a:r>
            <a:endParaRPr lang="en-US" altLang="zh-CN" sz="2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2.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安装</a:t>
            </a:r>
            <a:r>
              <a:rPr lang="en-US" altLang="zh-CN" sz="2800" dirty="0" err="1">
                <a:latin typeface="苹方 细体" panose="020B0200000000000000" pitchFamily="34" charset="-122"/>
                <a:ea typeface="苹方 细体" panose="020B0200000000000000" pitchFamily="34" charset="-122"/>
              </a:rPr>
              <a:t>jdk</a:t>
            </a:r>
            <a:endParaRPr lang="en-US" altLang="zh-CN" sz="2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3.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配置</a:t>
            </a:r>
            <a:r>
              <a:rPr lang="en-US" altLang="zh-CN" sz="2800" dirty="0" err="1">
                <a:latin typeface="苹方 细体" panose="020B0200000000000000" pitchFamily="34" charset="-122"/>
                <a:ea typeface="苹方 细体" panose="020B0200000000000000" pitchFamily="34" charset="-122"/>
              </a:rPr>
              <a:t>ssh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免密登入</a:t>
            </a:r>
            <a:endParaRPr lang="en-US" altLang="zh-CN" sz="2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4.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安装配置</a:t>
            </a: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Hadoop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5.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初始化</a:t>
            </a:r>
            <a:endParaRPr lang="en-US" altLang="zh-CN" sz="2800" dirty="0"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6.</a:t>
            </a:r>
            <a:r>
              <a:rPr lang="zh-CN" altLang="en-US" sz="2800" dirty="0">
                <a:latin typeface="苹方 细体" panose="020B0200000000000000" pitchFamily="34" charset="-122"/>
                <a:ea typeface="苹方 细体" panose="020B0200000000000000" pitchFamily="34" charset="-122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13800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65994" y="0"/>
            <a:ext cx="4888338" cy="4888338"/>
            <a:chOff x="2287766" y="-130809"/>
            <a:chExt cx="4888338" cy="488833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rcRect r="4141" b="4980"/>
            <a:stretch>
              <a:fillRect/>
            </a:stretch>
          </p:blipFill>
          <p:spPr>
            <a:xfrm>
              <a:off x="2701120" y="2308635"/>
              <a:ext cx="2296720" cy="2282415"/>
            </a:xfrm>
            <a:custGeom>
              <a:avLst/>
              <a:gdLst>
                <a:gd name="connsiteX0" fmla="*/ 0 w 2296720"/>
                <a:gd name="connsiteY0" fmla="*/ 0 h 2282415"/>
                <a:gd name="connsiteX1" fmla="*/ 2296720 w 2296720"/>
                <a:gd name="connsiteY1" fmla="*/ 0 h 2282415"/>
                <a:gd name="connsiteX2" fmla="*/ 0 w 2296720"/>
                <a:gd name="connsiteY2" fmla="*/ 2282415 h 22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6720" h="2282415">
                  <a:moveTo>
                    <a:pt x="0" y="0"/>
                  </a:moveTo>
                  <a:lnTo>
                    <a:pt x="2296720" y="0"/>
                  </a:lnTo>
                  <a:lnTo>
                    <a:pt x="0" y="2282415"/>
                  </a:lnTo>
                  <a:close/>
                </a:path>
              </a:pathLst>
            </a:cu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87766" y="-130809"/>
              <a:ext cx="4888338" cy="4888338"/>
            </a:xfrm>
            <a:custGeom>
              <a:avLst/>
              <a:gdLst>
                <a:gd name="connsiteX0" fmla="*/ 3873614 w 4888338"/>
                <a:gd name="connsiteY0" fmla="*/ 0 h 4888338"/>
                <a:gd name="connsiteX1" fmla="*/ 4888338 w 4888338"/>
                <a:gd name="connsiteY1" fmla="*/ 0 h 4888338"/>
                <a:gd name="connsiteX2" fmla="*/ 4888338 w 4888338"/>
                <a:gd name="connsiteY2" fmla="*/ 4888338 h 4888338"/>
                <a:gd name="connsiteX3" fmla="*/ 0 w 4888338"/>
                <a:gd name="connsiteY3" fmla="*/ 4888338 h 4888338"/>
                <a:gd name="connsiteX4" fmla="*/ 0 w 4888338"/>
                <a:gd name="connsiteY4" fmla="*/ 3746669 h 4888338"/>
                <a:gd name="connsiteX5" fmla="*/ 690879 w 4888338"/>
                <a:gd name="connsiteY5" fmla="*/ 4441878 h 4888338"/>
                <a:gd name="connsiteX6" fmla="*/ 4513084 w 4888338"/>
                <a:gd name="connsiteY6" fmla="*/ 643478 h 4888338"/>
                <a:gd name="connsiteX7" fmla="*/ 0 w 4888338"/>
                <a:gd name="connsiteY7" fmla="*/ 0 h 4888338"/>
                <a:gd name="connsiteX8" fmla="*/ 101213 w 4888338"/>
                <a:gd name="connsiteY8" fmla="*/ 0 h 4888338"/>
                <a:gd name="connsiteX9" fmla="*/ 0 w 4888338"/>
                <a:gd name="connsiteY9" fmla="*/ 100583 h 488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88338" h="4888338">
                  <a:moveTo>
                    <a:pt x="3873614" y="0"/>
                  </a:moveTo>
                  <a:lnTo>
                    <a:pt x="4888338" y="0"/>
                  </a:lnTo>
                  <a:lnTo>
                    <a:pt x="4888338" y="4888338"/>
                  </a:lnTo>
                  <a:lnTo>
                    <a:pt x="0" y="4888338"/>
                  </a:lnTo>
                  <a:lnTo>
                    <a:pt x="0" y="3746669"/>
                  </a:lnTo>
                  <a:lnTo>
                    <a:pt x="690879" y="4441878"/>
                  </a:lnTo>
                  <a:lnTo>
                    <a:pt x="4513084" y="643478"/>
                  </a:lnTo>
                  <a:close/>
                  <a:moveTo>
                    <a:pt x="0" y="0"/>
                  </a:moveTo>
                  <a:lnTo>
                    <a:pt x="101213" y="0"/>
                  </a:lnTo>
                  <a:lnTo>
                    <a:pt x="0" y="100583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5411194" y="2696487"/>
            <a:ext cx="464720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zh-CN" altLang="en-US" sz="4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数据集特征及测试结果</a:t>
            </a:r>
            <a:endParaRPr lang="zh-CN" altLang="en-US" sz="4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endParaRPr lang="zh-CN" altLang="en-US" sz="4500" i="1" spc="600" dirty="0"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701414-7671-CD4C-ADC5-10F31C9A46B3}"/>
              </a:ext>
            </a:extLst>
          </p:cNvPr>
          <p:cNvSpPr txBox="1"/>
          <p:nvPr/>
        </p:nvSpPr>
        <p:spPr>
          <a:xfrm>
            <a:off x="5389422" y="4334340"/>
            <a:ext cx="544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47D6F4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DATA</a:t>
            </a:r>
            <a:endParaRPr lang="zh-CN" altLang="en-US" sz="3000" dirty="0">
              <a:solidFill>
                <a:srgbClr val="47D6F4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71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0"/>
            <a:ext cx="5217936" cy="6858000"/>
          </a:xfrm>
          <a:custGeom>
            <a:avLst/>
            <a:gdLst>
              <a:gd name="connsiteX0" fmla="*/ 869460 w 5217936"/>
              <a:gd name="connsiteY0" fmla="*/ 0 h 6858000"/>
              <a:gd name="connsiteX1" fmla="*/ 3293400 w 5217936"/>
              <a:gd name="connsiteY1" fmla="*/ 0 h 6858000"/>
              <a:gd name="connsiteX2" fmla="*/ 3321115 w 5217936"/>
              <a:gd name="connsiteY2" fmla="*/ 33028 h 6858000"/>
              <a:gd name="connsiteX3" fmla="*/ 3718560 w 5217936"/>
              <a:gd name="connsiteY3" fmla="*/ 1584961 h 6858000"/>
              <a:gd name="connsiteX4" fmla="*/ 5059680 w 5217936"/>
              <a:gd name="connsiteY4" fmla="*/ 3124200 h 6858000"/>
              <a:gd name="connsiteX5" fmla="*/ 4770120 w 5217936"/>
              <a:gd name="connsiteY5" fmla="*/ 4948834 h 6858000"/>
              <a:gd name="connsiteX6" fmla="*/ 5105400 w 5217936"/>
              <a:gd name="connsiteY6" fmla="*/ 6751321 h 6858000"/>
              <a:gd name="connsiteX7" fmla="*/ 4982233 w 5217936"/>
              <a:gd name="connsiteY7" fmla="*/ 6858000 h 6858000"/>
              <a:gd name="connsiteX8" fmla="*/ 1157788 w 5217936"/>
              <a:gd name="connsiteY8" fmla="*/ 6858000 h 6858000"/>
              <a:gd name="connsiteX9" fmla="*/ 1070365 w 5217936"/>
              <a:gd name="connsiteY9" fmla="*/ 6787921 h 6858000"/>
              <a:gd name="connsiteX10" fmla="*/ 150495 w 5217936"/>
              <a:gd name="connsiteY10" fmla="*/ 5763661 h 6858000"/>
              <a:gd name="connsiteX11" fmla="*/ 0 w 5217936"/>
              <a:gd name="connsiteY11" fmla="*/ 5535755 h 6858000"/>
              <a:gd name="connsiteX12" fmla="*/ 0 w 5217936"/>
              <a:gd name="connsiteY12" fmla="*/ 1106196 h 6858000"/>
              <a:gd name="connsiteX13" fmla="*/ 65576 w 5217936"/>
              <a:gd name="connsiteY13" fmla="*/ 966560 h 6858000"/>
              <a:gd name="connsiteX14" fmla="*/ 804104 w 5217936"/>
              <a:gd name="connsiteY14" fmla="*/ 46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17936" h="6858000">
                <a:moveTo>
                  <a:pt x="869460" y="0"/>
                </a:moveTo>
                <a:lnTo>
                  <a:pt x="3293400" y="0"/>
                </a:lnTo>
                <a:lnTo>
                  <a:pt x="3321115" y="33028"/>
                </a:lnTo>
                <a:cubicBezTo>
                  <a:pt x="3648313" y="519289"/>
                  <a:pt x="3450273" y="1279293"/>
                  <a:pt x="3718560" y="1584961"/>
                </a:cubicBezTo>
                <a:cubicBezTo>
                  <a:pt x="4147820" y="2074030"/>
                  <a:pt x="4841240" y="2588954"/>
                  <a:pt x="5059680" y="3124200"/>
                </a:cubicBezTo>
                <a:cubicBezTo>
                  <a:pt x="5278120" y="3659446"/>
                  <a:pt x="4810760" y="4202074"/>
                  <a:pt x="4770120" y="4948834"/>
                </a:cubicBezTo>
                <a:cubicBezTo>
                  <a:pt x="4787901" y="6091834"/>
                  <a:pt x="5483861" y="6062287"/>
                  <a:pt x="5105400" y="6751321"/>
                </a:cubicBezTo>
                <a:lnTo>
                  <a:pt x="4982233" y="6858000"/>
                </a:lnTo>
                <a:lnTo>
                  <a:pt x="1157788" y="6858000"/>
                </a:lnTo>
                <a:lnTo>
                  <a:pt x="1070365" y="6787921"/>
                </a:lnTo>
                <a:cubicBezTo>
                  <a:pt x="750223" y="6515069"/>
                  <a:pt x="425926" y="6158048"/>
                  <a:pt x="150495" y="5763661"/>
                </a:cubicBezTo>
                <a:lnTo>
                  <a:pt x="0" y="5535755"/>
                </a:lnTo>
                <a:lnTo>
                  <a:pt x="0" y="1106196"/>
                </a:lnTo>
                <a:lnTo>
                  <a:pt x="65576" y="966560"/>
                </a:lnTo>
                <a:cubicBezTo>
                  <a:pt x="253575" y="607568"/>
                  <a:pt x="494832" y="286854"/>
                  <a:pt x="804104" y="46759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4" b="4260"/>
          <a:stretch>
            <a:fillRect/>
          </a:stretch>
        </p:blipFill>
        <p:spPr>
          <a:xfrm>
            <a:off x="0" y="692706"/>
            <a:ext cx="4998720" cy="6165294"/>
          </a:xfrm>
          <a:custGeom>
            <a:avLst/>
            <a:gdLst>
              <a:gd name="connsiteX0" fmla="*/ 0 w 4998720"/>
              <a:gd name="connsiteY0" fmla="*/ 0 h 6165294"/>
              <a:gd name="connsiteX1" fmla="*/ 4998720 w 4998720"/>
              <a:gd name="connsiteY1" fmla="*/ 0 h 6165294"/>
              <a:gd name="connsiteX2" fmla="*/ 4998720 w 4998720"/>
              <a:gd name="connsiteY2" fmla="*/ 6165294 h 6165294"/>
              <a:gd name="connsiteX3" fmla="*/ 0 w 4998720"/>
              <a:gd name="connsiteY3" fmla="*/ 6165294 h 61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8720" h="6165294">
                <a:moveTo>
                  <a:pt x="0" y="0"/>
                </a:moveTo>
                <a:lnTo>
                  <a:pt x="4998720" y="0"/>
                </a:lnTo>
                <a:lnTo>
                  <a:pt x="4998720" y="6165294"/>
                </a:lnTo>
                <a:lnTo>
                  <a:pt x="0" y="6165294"/>
                </a:lnTo>
                <a:close/>
              </a:path>
            </a:pathLst>
          </a:custGeom>
        </p:spPr>
      </p:pic>
      <p:grpSp>
        <p:nvGrpSpPr>
          <p:cNvPr id="28" name="组合 27"/>
          <p:cNvGrpSpPr/>
          <p:nvPr/>
        </p:nvGrpSpPr>
        <p:grpSpPr>
          <a:xfrm>
            <a:off x="4347078" y="0"/>
            <a:ext cx="7230364" cy="4285212"/>
            <a:chOff x="4998720" y="1239842"/>
            <a:chExt cx="7230364" cy="4285212"/>
          </a:xfrm>
        </p:grpSpPr>
        <p:sp>
          <p:nvSpPr>
            <p:cNvPr id="25" name="文本框 24"/>
            <p:cNvSpPr txBox="1"/>
            <p:nvPr/>
          </p:nvSpPr>
          <p:spPr>
            <a:xfrm>
              <a:off x="4998720" y="1239842"/>
              <a:ext cx="723036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0" spc="-150" dirty="0">
                  <a:solidFill>
                    <a:schemeClr val="bg1">
                      <a:lumMod val="95000"/>
                    </a:schemeClr>
                  </a:solidFill>
                  <a:latin typeface="方正兰亭大黑_GBK" panose="02000000000000000000" pitchFamily="2" charset="-122"/>
                  <a:ea typeface="方正兰亭大黑_GBK" panose="02000000000000000000" pitchFamily="2" charset="-122"/>
                </a:rPr>
                <a:t>1000K</a:t>
              </a:r>
              <a:endParaRPr lang="zh-CN" altLang="en-US" sz="15000" spc="-150" dirty="0">
                <a:solidFill>
                  <a:schemeClr val="bg1">
                    <a:lumMod val="95000"/>
                  </a:schemeClr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54523" y="2767268"/>
              <a:ext cx="35769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300" dirty="0">
                  <a:latin typeface="Heiti SC Medium" pitchFamily="2" charset="-128"/>
                  <a:ea typeface="Heiti SC Medium" pitchFamily="2" charset="-128"/>
                </a:rPr>
                <a:t>数据集特征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54522" y="3640499"/>
              <a:ext cx="4496953" cy="188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采用</a:t>
              </a:r>
              <a:r>
                <a:rPr lang="en-US" altLang="zh-CN" sz="2000" spc="300" dirty="0" err="1">
                  <a:latin typeface="Heiti SC Medium" pitchFamily="2" charset="-128"/>
                  <a:ea typeface="Heiti SC Medium" pitchFamily="2" charset="-128"/>
                </a:rPr>
                <a:t>nlp</a:t>
              </a: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的一个</a:t>
              </a:r>
              <a:r>
                <a:rPr lang="en-US" altLang="zh-CN" sz="2000" spc="300" dirty="0">
                  <a:latin typeface="Heiti SC Medium" pitchFamily="2" charset="-128"/>
                  <a:ea typeface="Heiti SC Medium" pitchFamily="2" charset="-128"/>
                </a:rPr>
                <a:t>word2vector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数据集，大小为</a:t>
              </a:r>
              <a:r>
                <a:rPr lang="en-US" altLang="zh-CN" sz="2000" spc="300" dirty="0">
                  <a:latin typeface="Heiti SC Medium" pitchFamily="2" charset="-128"/>
                  <a:ea typeface="Heiti SC Medium" pitchFamily="2" charset="-128"/>
                </a:rPr>
                <a:t>100M</a:t>
              </a: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左右的数据集，包含</a:t>
              </a:r>
              <a:r>
                <a:rPr lang="en-US" altLang="zh-CN" sz="2000" spc="300" dirty="0">
                  <a:latin typeface="Heiti SC Medium" pitchFamily="2" charset="-128"/>
                  <a:ea typeface="Heiti SC Medium" pitchFamily="2" charset="-128"/>
                </a:rPr>
                <a:t>17</a:t>
              </a: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万个常用英文单词，</a:t>
              </a:r>
              <a:endParaRPr lang="en-US" altLang="zh-CN" sz="2000" spc="300" dirty="0">
                <a:latin typeface="Heiti SC Medium" pitchFamily="2" charset="-128"/>
                <a:ea typeface="Heiti SC Medium" pitchFamily="2" charset="-128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000" spc="300" dirty="0">
                  <a:latin typeface="Heiti SC Medium" pitchFamily="2" charset="-128"/>
                  <a:ea typeface="Heiti SC Medium" pitchFamily="2" charset="-128"/>
                </a:rPr>
                <a:t>具有普遍性。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4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027300" y="929563"/>
            <a:ext cx="6070979" cy="4878089"/>
          </a:xfrm>
          <a:custGeom>
            <a:avLst/>
            <a:gdLst>
              <a:gd name="connsiteX0" fmla="*/ 0 w 6675120"/>
              <a:gd name="connsiteY0" fmla="*/ 2484120 h 4968240"/>
              <a:gd name="connsiteX1" fmla="*/ 3337560 w 6675120"/>
              <a:gd name="connsiteY1" fmla="*/ 0 h 4968240"/>
              <a:gd name="connsiteX2" fmla="*/ 6675120 w 6675120"/>
              <a:gd name="connsiteY2" fmla="*/ 2484120 h 4968240"/>
              <a:gd name="connsiteX3" fmla="*/ 3337560 w 6675120"/>
              <a:gd name="connsiteY3" fmla="*/ 4968240 h 4968240"/>
              <a:gd name="connsiteX4" fmla="*/ 0 w 6675120"/>
              <a:gd name="connsiteY4" fmla="*/ 2484120 h 4968240"/>
              <a:gd name="connsiteX0" fmla="*/ 18479 w 6693599"/>
              <a:gd name="connsiteY0" fmla="*/ 3215640 h 5699760"/>
              <a:gd name="connsiteX1" fmla="*/ 4651439 w 6693599"/>
              <a:gd name="connsiteY1" fmla="*/ 0 h 5699760"/>
              <a:gd name="connsiteX2" fmla="*/ 6693599 w 6693599"/>
              <a:gd name="connsiteY2" fmla="*/ 3215640 h 5699760"/>
              <a:gd name="connsiteX3" fmla="*/ 3356039 w 6693599"/>
              <a:gd name="connsiteY3" fmla="*/ 5699760 h 5699760"/>
              <a:gd name="connsiteX4" fmla="*/ 18479 w 6693599"/>
              <a:gd name="connsiteY4" fmla="*/ 3215640 h 5699760"/>
              <a:gd name="connsiteX0" fmla="*/ 13249 w 6459769"/>
              <a:gd name="connsiteY0" fmla="*/ 3216588 h 5701678"/>
              <a:gd name="connsiteX1" fmla="*/ 4646209 w 6459769"/>
              <a:gd name="connsiteY1" fmla="*/ 948 h 5701678"/>
              <a:gd name="connsiteX2" fmla="*/ 6459769 w 6459769"/>
              <a:gd name="connsiteY2" fmla="*/ 2942268 h 5701678"/>
              <a:gd name="connsiteX3" fmla="*/ 3350809 w 6459769"/>
              <a:gd name="connsiteY3" fmla="*/ 5700708 h 5701678"/>
              <a:gd name="connsiteX4" fmla="*/ 13249 w 6459769"/>
              <a:gd name="connsiteY4" fmla="*/ 3216588 h 5701678"/>
              <a:gd name="connsiteX0" fmla="*/ 11172 w 6457692"/>
              <a:gd name="connsiteY0" fmla="*/ 3216588 h 4879431"/>
              <a:gd name="connsiteX1" fmla="*/ 4644132 w 6457692"/>
              <a:gd name="connsiteY1" fmla="*/ 948 h 4879431"/>
              <a:gd name="connsiteX2" fmla="*/ 6457692 w 6457692"/>
              <a:gd name="connsiteY2" fmla="*/ 2942268 h 4879431"/>
              <a:gd name="connsiteX3" fmla="*/ 3440172 w 6457692"/>
              <a:gd name="connsiteY3" fmla="*/ 4877748 h 4879431"/>
              <a:gd name="connsiteX4" fmla="*/ 11172 w 6457692"/>
              <a:gd name="connsiteY4" fmla="*/ 3216588 h 4879431"/>
              <a:gd name="connsiteX0" fmla="*/ 12720 w 6063000"/>
              <a:gd name="connsiteY0" fmla="*/ 3017596 h 4876989"/>
              <a:gd name="connsiteX1" fmla="*/ 4249440 w 6063000"/>
              <a:gd name="connsiteY1" fmla="*/ 76 h 4876989"/>
              <a:gd name="connsiteX2" fmla="*/ 6063000 w 6063000"/>
              <a:gd name="connsiteY2" fmla="*/ 2941396 h 4876989"/>
              <a:gd name="connsiteX3" fmla="*/ 3045480 w 6063000"/>
              <a:gd name="connsiteY3" fmla="*/ 4876876 h 4876989"/>
              <a:gd name="connsiteX4" fmla="*/ 12720 w 6063000"/>
              <a:gd name="connsiteY4" fmla="*/ 3017596 h 4876989"/>
              <a:gd name="connsiteX0" fmla="*/ 20699 w 6070979"/>
              <a:gd name="connsiteY0" fmla="*/ 3017596 h 4878089"/>
              <a:gd name="connsiteX1" fmla="*/ 4257419 w 6070979"/>
              <a:gd name="connsiteY1" fmla="*/ 76 h 4878089"/>
              <a:gd name="connsiteX2" fmla="*/ 6070979 w 6070979"/>
              <a:gd name="connsiteY2" fmla="*/ 2941396 h 4878089"/>
              <a:gd name="connsiteX3" fmla="*/ 3053459 w 6070979"/>
              <a:gd name="connsiteY3" fmla="*/ 4876876 h 4878089"/>
              <a:gd name="connsiteX4" fmla="*/ 20699 w 6070979"/>
              <a:gd name="connsiteY4" fmla="*/ 3017596 h 4878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0979" h="4878089">
                <a:moveTo>
                  <a:pt x="20699" y="3017596"/>
                </a:moveTo>
                <a:cubicBezTo>
                  <a:pt x="282319" y="1198956"/>
                  <a:pt x="3249039" y="12776"/>
                  <a:pt x="4257419" y="76"/>
                </a:cubicBezTo>
                <a:cubicBezTo>
                  <a:pt x="5265799" y="-12624"/>
                  <a:pt x="6070979" y="1569454"/>
                  <a:pt x="6070979" y="2941396"/>
                </a:cubicBezTo>
                <a:cubicBezTo>
                  <a:pt x="6070979" y="4313338"/>
                  <a:pt x="4061839" y="4864176"/>
                  <a:pt x="3053459" y="4876876"/>
                </a:cubicBezTo>
                <a:cubicBezTo>
                  <a:pt x="2045079" y="4889576"/>
                  <a:pt x="-240921" y="4836236"/>
                  <a:pt x="20699" y="3017596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9003" y="316235"/>
            <a:ext cx="3779702" cy="1709184"/>
            <a:chOff x="589003" y="316235"/>
            <a:chExt cx="3779702" cy="1709184"/>
          </a:xfrm>
        </p:grpSpPr>
        <p:sp>
          <p:nvSpPr>
            <p:cNvPr id="5" name="文本框 4"/>
            <p:cNvSpPr txBox="1"/>
            <p:nvPr/>
          </p:nvSpPr>
          <p:spPr>
            <a:xfrm>
              <a:off x="589003" y="316235"/>
              <a:ext cx="35769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>
                  <a:latin typeface="Heiti SC Medium" pitchFamily="2" charset="-128"/>
                  <a:ea typeface="Heiti SC Medium" pitchFamily="2" charset="-128"/>
                </a:rPr>
                <a:t>运行状况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003" y="1525795"/>
              <a:ext cx="3779702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zh-CN" altLang="en-US" sz="2000" spc="300" dirty="0">
                <a:latin typeface="苹方 细体" panose="020B0200000000000000" pitchFamily="34" charset="-122"/>
                <a:ea typeface="苹方 细体" panose="020B0200000000000000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F044356-1E40-A546-80EF-966BB30C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" y="807171"/>
            <a:ext cx="10250364" cy="1841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C16CB8-5090-D842-9BBD-2CDC9DC51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3" y="2435193"/>
            <a:ext cx="4102100" cy="4102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931E7B-AECB-0D47-84C9-1941F7AC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103" y="2462267"/>
            <a:ext cx="4145907" cy="4152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18174C-0532-D847-BC11-F91C43886E78}"/>
              </a:ext>
            </a:extLst>
          </p:cNvPr>
          <p:cNvSpPr txBox="1"/>
          <p:nvPr/>
        </p:nvSpPr>
        <p:spPr>
          <a:xfrm>
            <a:off x="9098279" y="29549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三个节点均正常工作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567609-5818-7646-8120-517A9685F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717" y="3446665"/>
            <a:ext cx="1981200" cy="1257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0DA543-FC7A-9842-A44E-CD8FA1A30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717" y="4920501"/>
            <a:ext cx="218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6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7567999-2F2E-DC42-8ABE-28349DC19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7" y="5096277"/>
            <a:ext cx="11328400" cy="1642540"/>
          </a:xfrm>
          <a:prstGeom prst="rect">
            <a:avLst/>
          </a:prstGeom>
        </p:spPr>
      </p:pic>
      <p:sp>
        <p:nvSpPr>
          <p:cNvPr id="4" name="椭圆 2"/>
          <p:cNvSpPr/>
          <p:nvPr/>
        </p:nvSpPr>
        <p:spPr>
          <a:xfrm>
            <a:off x="4678681" y="704141"/>
            <a:ext cx="7392946" cy="4981114"/>
          </a:xfrm>
          <a:custGeom>
            <a:avLst/>
            <a:gdLst>
              <a:gd name="connsiteX0" fmla="*/ 0 w 6675120"/>
              <a:gd name="connsiteY0" fmla="*/ 2484120 h 4968240"/>
              <a:gd name="connsiteX1" fmla="*/ 3337560 w 6675120"/>
              <a:gd name="connsiteY1" fmla="*/ 0 h 4968240"/>
              <a:gd name="connsiteX2" fmla="*/ 6675120 w 6675120"/>
              <a:gd name="connsiteY2" fmla="*/ 2484120 h 4968240"/>
              <a:gd name="connsiteX3" fmla="*/ 3337560 w 6675120"/>
              <a:gd name="connsiteY3" fmla="*/ 4968240 h 4968240"/>
              <a:gd name="connsiteX4" fmla="*/ 0 w 6675120"/>
              <a:gd name="connsiteY4" fmla="*/ 2484120 h 4968240"/>
              <a:gd name="connsiteX0" fmla="*/ 18479 w 6693599"/>
              <a:gd name="connsiteY0" fmla="*/ 3215640 h 5699760"/>
              <a:gd name="connsiteX1" fmla="*/ 4651439 w 6693599"/>
              <a:gd name="connsiteY1" fmla="*/ 0 h 5699760"/>
              <a:gd name="connsiteX2" fmla="*/ 6693599 w 6693599"/>
              <a:gd name="connsiteY2" fmla="*/ 3215640 h 5699760"/>
              <a:gd name="connsiteX3" fmla="*/ 3356039 w 6693599"/>
              <a:gd name="connsiteY3" fmla="*/ 5699760 h 5699760"/>
              <a:gd name="connsiteX4" fmla="*/ 18479 w 6693599"/>
              <a:gd name="connsiteY4" fmla="*/ 3215640 h 5699760"/>
              <a:gd name="connsiteX0" fmla="*/ 13249 w 6459769"/>
              <a:gd name="connsiteY0" fmla="*/ 3216588 h 5701678"/>
              <a:gd name="connsiteX1" fmla="*/ 4646209 w 6459769"/>
              <a:gd name="connsiteY1" fmla="*/ 948 h 5701678"/>
              <a:gd name="connsiteX2" fmla="*/ 6459769 w 6459769"/>
              <a:gd name="connsiteY2" fmla="*/ 2942268 h 5701678"/>
              <a:gd name="connsiteX3" fmla="*/ 3350809 w 6459769"/>
              <a:gd name="connsiteY3" fmla="*/ 5700708 h 5701678"/>
              <a:gd name="connsiteX4" fmla="*/ 13249 w 6459769"/>
              <a:gd name="connsiteY4" fmla="*/ 3216588 h 5701678"/>
              <a:gd name="connsiteX0" fmla="*/ 11172 w 6457692"/>
              <a:gd name="connsiteY0" fmla="*/ 3216588 h 4879431"/>
              <a:gd name="connsiteX1" fmla="*/ 4644132 w 6457692"/>
              <a:gd name="connsiteY1" fmla="*/ 948 h 4879431"/>
              <a:gd name="connsiteX2" fmla="*/ 6457692 w 6457692"/>
              <a:gd name="connsiteY2" fmla="*/ 2942268 h 4879431"/>
              <a:gd name="connsiteX3" fmla="*/ 3440172 w 6457692"/>
              <a:gd name="connsiteY3" fmla="*/ 4877748 h 4879431"/>
              <a:gd name="connsiteX4" fmla="*/ 11172 w 6457692"/>
              <a:gd name="connsiteY4" fmla="*/ 3216588 h 4879431"/>
              <a:gd name="connsiteX0" fmla="*/ 12720 w 6063000"/>
              <a:gd name="connsiteY0" fmla="*/ 3017596 h 4876989"/>
              <a:gd name="connsiteX1" fmla="*/ 4249440 w 6063000"/>
              <a:gd name="connsiteY1" fmla="*/ 76 h 4876989"/>
              <a:gd name="connsiteX2" fmla="*/ 6063000 w 6063000"/>
              <a:gd name="connsiteY2" fmla="*/ 2941396 h 4876989"/>
              <a:gd name="connsiteX3" fmla="*/ 3045480 w 6063000"/>
              <a:gd name="connsiteY3" fmla="*/ 4876876 h 4876989"/>
              <a:gd name="connsiteX4" fmla="*/ 12720 w 6063000"/>
              <a:gd name="connsiteY4" fmla="*/ 3017596 h 4876989"/>
              <a:gd name="connsiteX0" fmla="*/ 20699 w 6070979"/>
              <a:gd name="connsiteY0" fmla="*/ 3017596 h 4878089"/>
              <a:gd name="connsiteX1" fmla="*/ 4257419 w 6070979"/>
              <a:gd name="connsiteY1" fmla="*/ 76 h 4878089"/>
              <a:gd name="connsiteX2" fmla="*/ 6070979 w 6070979"/>
              <a:gd name="connsiteY2" fmla="*/ 2941396 h 4878089"/>
              <a:gd name="connsiteX3" fmla="*/ 3053459 w 6070979"/>
              <a:gd name="connsiteY3" fmla="*/ 4876876 h 4878089"/>
              <a:gd name="connsiteX4" fmla="*/ 20699 w 6070979"/>
              <a:gd name="connsiteY4" fmla="*/ 3017596 h 4878089"/>
              <a:gd name="connsiteX0" fmla="*/ 8819 w 6059099"/>
              <a:gd name="connsiteY0" fmla="*/ 3096069 h 4955447"/>
              <a:gd name="connsiteX1" fmla="*/ 2188140 w 6059099"/>
              <a:gd name="connsiteY1" fmla="*/ 1038041 h 4955447"/>
              <a:gd name="connsiteX2" fmla="*/ 4245539 w 6059099"/>
              <a:gd name="connsiteY2" fmla="*/ 78549 h 4955447"/>
              <a:gd name="connsiteX3" fmla="*/ 6059099 w 6059099"/>
              <a:gd name="connsiteY3" fmla="*/ 3019869 h 4955447"/>
              <a:gd name="connsiteX4" fmla="*/ 3041579 w 6059099"/>
              <a:gd name="connsiteY4" fmla="*/ 4955349 h 4955447"/>
              <a:gd name="connsiteX5" fmla="*/ 8819 w 6059099"/>
              <a:gd name="connsiteY5" fmla="*/ 3096069 h 4955447"/>
              <a:gd name="connsiteX0" fmla="*/ 8819 w 6799008"/>
              <a:gd name="connsiteY0" fmla="*/ 3124394 h 4983772"/>
              <a:gd name="connsiteX1" fmla="*/ 2188140 w 6799008"/>
              <a:gd name="connsiteY1" fmla="*/ 1066366 h 4983772"/>
              <a:gd name="connsiteX2" fmla="*/ 6607739 w 6799008"/>
              <a:gd name="connsiteY2" fmla="*/ 76394 h 4983772"/>
              <a:gd name="connsiteX3" fmla="*/ 6059099 w 6799008"/>
              <a:gd name="connsiteY3" fmla="*/ 3048194 h 4983772"/>
              <a:gd name="connsiteX4" fmla="*/ 3041579 w 6799008"/>
              <a:gd name="connsiteY4" fmla="*/ 4983674 h 4983772"/>
              <a:gd name="connsiteX5" fmla="*/ 8819 w 6799008"/>
              <a:gd name="connsiteY5" fmla="*/ 3124394 h 4983772"/>
              <a:gd name="connsiteX0" fmla="*/ 8819 w 7082133"/>
              <a:gd name="connsiteY0" fmla="*/ 3161162 h 5051029"/>
              <a:gd name="connsiteX1" fmla="*/ 2188140 w 7082133"/>
              <a:gd name="connsiteY1" fmla="*/ 1103134 h 5051029"/>
              <a:gd name="connsiteX2" fmla="*/ 6607739 w 7082133"/>
              <a:gd name="connsiteY2" fmla="*/ 113162 h 5051029"/>
              <a:gd name="connsiteX3" fmla="*/ 6958259 w 7082133"/>
              <a:gd name="connsiteY3" fmla="*/ 3709802 h 5051029"/>
              <a:gd name="connsiteX4" fmla="*/ 3041579 w 7082133"/>
              <a:gd name="connsiteY4" fmla="*/ 5020442 h 5051029"/>
              <a:gd name="connsiteX5" fmla="*/ 8819 w 7082133"/>
              <a:gd name="connsiteY5" fmla="*/ 3161162 h 5051029"/>
              <a:gd name="connsiteX0" fmla="*/ 0 w 7019315"/>
              <a:gd name="connsiteY0" fmla="*/ 3116236 h 5006103"/>
              <a:gd name="connsiteX1" fmla="*/ 3032761 w 7019315"/>
              <a:gd name="connsiteY1" fmla="*/ 1439208 h 5006103"/>
              <a:gd name="connsiteX2" fmla="*/ 6598920 w 7019315"/>
              <a:gd name="connsiteY2" fmla="*/ 68236 h 5006103"/>
              <a:gd name="connsiteX3" fmla="*/ 6949440 w 7019315"/>
              <a:gd name="connsiteY3" fmla="*/ 3664876 h 5006103"/>
              <a:gd name="connsiteX4" fmla="*/ 3032760 w 7019315"/>
              <a:gd name="connsiteY4" fmla="*/ 4975516 h 5006103"/>
              <a:gd name="connsiteX5" fmla="*/ 0 w 7019315"/>
              <a:gd name="connsiteY5" fmla="*/ 3116236 h 5006103"/>
              <a:gd name="connsiteX0" fmla="*/ 0 w 7392946"/>
              <a:gd name="connsiteY0" fmla="*/ 3091247 h 4981114"/>
              <a:gd name="connsiteX1" fmla="*/ 3032761 w 7392946"/>
              <a:gd name="connsiteY1" fmla="*/ 1414219 h 4981114"/>
              <a:gd name="connsiteX2" fmla="*/ 6598920 w 7392946"/>
              <a:gd name="connsiteY2" fmla="*/ 43247 h 4981114"/>
              <a:gd name="connsiteX3" fmla="*/ 6949440 w 7392946"/>
              <a:gd name="connsiteY3" fmla="*/ 3639887 h 4981114"/>
              <a:gd name="connsiteX4" fmla="*/ 3032760 w 7392946"/>
              <a:gd name="connsiteY4" fmla="*/ 4950527 h 4981114"/>
              <a:gd name="connsiteX5" fmla="*/ 0 w 7392946"/>
              <a:gd name="connsiteY5" fmla="*/ 3091247 h 49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46" h="4981114">
                <a:moveTo>
                  <a:pt x="0" y="3091247"/>
                </a:moveTo>
                <a:cubicBezTo>
                  <a:pt x="0" y="2501862"/>
                  <a:pt x="2326641" y="1917139"/>
                  <a:pt x="3032761" y="1414219"/>
                </a:cubicBezTo>
                <a:cubicBezTo>
                  <a:pt x="3738881" y="911299"/>
                  <a:pt x="5046980" y="-236258"/>
                  <a:pt x="6598920" y="43247"/>
                </a:cubicBezTo>
                <a:cubicBezTo>
                  <a:pt x="8150860" y="322752"/>
                  <a:pt x="6949440" y="2267945"/>
                  <a:pt x="6949440" y="3639887"/>
                </a:cubicBezTo>
                <a:cubicBezTo>
                  <a:pt x="6949440" y="5011829"/>
                  <a:pt x="4191000" y="5041967"/>
                  <a:pt x="3032760" y="4950527"/>
                </a:cubicBezTo>
                <a:cubicBezTo>
                  <a:pt x="1874520" y="4859087"/>
                  <a:pt x="0" y="3680632"/>
                  <a:pt x="0" y="3091247"/>
                </a:cubicBezTo>
                <a:close/>
              </a:path>
            </a:pathLst>
          </a:custGeom>
          <a:solidFill>
            <a:srgbClr val="91C7F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500" y="-214465"/>
            <a:ext cx="2914179" cy="227853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14765" y="322042"/>
            <a:ext cx="3576955" cy="2451638"/>
            <a:chOff x="414765" y="322042"/>
            <a:chExt cx="3576955" cy="24516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04" y="521261"/>
              <a:ext cx="2252419" cy="225241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14765" y="322042"/>
              <a:ext cx="35769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运行结果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D30B41B-06CF-C149-9D48-6AD7FB737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17" y="960686"/>
            <a:ext cx="10707195" cy="4140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3CFE3D9-A48E-7245-84EE-AD962119DF63}"/>
              </a:ext>
            </a:extLst>
          </p:cNvPr>
          <p:cNvGrpSpPr/>
          <p:nvPr/>
        </p:nvGrpSpPr>
        <p:grpSpPr>
          <a:xfrm>
            <a:off x="5627956" y="924803"/>
            <a:ext cx="8183829" cy="5818624"/>
            <a:chOff x="5802885" y="981140"/>
            <a:chExt cx="8183829" cy="58186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AD7E3A-294D-A941-8791-44E9E2BED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2885" y="1042862"/>
              <a:ext cx="4290519" cy="570077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48D38C1-77C4-1445-A68C-B63BDC0A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0579" y="1017023"/>
              <a:ext cx="3984221" cy="578274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C291642-EFFE-BD43-98A5-9323BAE7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58722" y="981140"/>
              <a:ext cx="3827992" cy="5736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2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qukuailkian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1355</TotalTime>
  <Words>418</Words>
  <Application>Microsoft Macintosh PowerPoint</Application>
  <PresentationFormat>宽屏</PresentationFormat>
  <Paragraphs>87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Al Bayan Plain</vt:lpstr>
      <vt:lpstr>方正兰亭大黑_GBK</vt:lpstr>
      <vt:lpstr>微软雅黑</vt:lpstr>
      <vt:lpstr>苹方 粗体</vt:lpstr>
      <vt:lpstr>Songti SC</vt:lpstr>
      <vt:lpstr>宋体</vt:lpstr>
      <vt:lpstr>Calibri</vt:lpstr>
      <vt:lpstr>苹方 细体</vt:lpstr>
      <vt:lpstr>Heiti SC Medium</vt:lpstr>
      <vt:lpstr>Arial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qukuailkian</dc:title>
  <dc:creator>WIN7</dc:creator>
  <cp:lastModifiedBy>注释</cp:lastModifiedBy>
  <cp:revision>77</cp:revision>
  <dcterms:created xsi:type="dcterms:W3CDTF">2017-08-18T03:02:00Z</dcterms:created>
  <dcterms:modified xsi:type="dcterms:W3CDTF">2019-05-06T10:45:48Z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